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gif" ContentType="image/gif"/>
  <Default Extension="tiff" ContentType="image/tif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5"/>
  </p:notesMasterIdLst>
  <p:sldIdLst>
    <p:sldId id="257" r:id="rId3"/>
    <p:sldId id="258" r:id="rId4"/>
    <p:sldId id="259" r:id="rId5"/>
    <p:sldId id="261" r:id="rId6"/>
    <p:sldId id="262" r:id="rId7"/>
    <p:sldId id="276" r:id="rId8"/>
    <p:sldId id="264" r:id="rId9"/>
    <p:sldId id="256" r:id="rId10"/>
    <p:sldId id="283" r:id="rId11"/>
    <p:sldId id="268" r:id="rId12"/>
    <p:sldId id="277" r:id="rId13"/>
    <p:sldId id="269" r:id="rId14"/>
    <p:sldId id="284" r:id="rId15"/>
    <p:sldId id="270" r:id="rId16"/>
    <p:sldId id="273" r:id="rId17"/>
    <p:sldId id="281" r:id="rId18"/>
    <p:sldId id="274" r:id="rId19"/>
    <p:sldId id="275" r:id="rId20"/>
    <p:sldId id="279" r:id="rId21"/>
    <p:sldId id="282" r:id="rId22"/>
    <p:sldId id="280" r:id="rId23"/>
    <p:sldId id="278" r:id="rId24"/>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99"/>
    <a:srgbClr val="FFFF9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0110" autoAdjust="0"/>
  </p:normalViewPr>
  <p:slideViewPr>
    <p:cSldViewPr>
      <p:cViewPr varScale="1">
        <p:scale>
          <a:sx n="66" d="100"/>
          <a:sy n="66" d="100"/>
        </p:scale>
        <p:origin x="-1284"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9EE03DD9-5343-48FE-9D02-EFF2861219C1}" type="datetimeFigureOut">
              <a:rPr lang="en-US" smtClean="0"/>
              <a:pPr/>
              <a:t>2/8/2012</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BF05CEF8-40CD-4CFC-BD67-CA9EC586569A}" type="slidenum">
              <a:rPr lang="en-US" smtClean="0"/>
              <a:pPr/>
              <a:t>‹#›</a:t>
            </a:fld>
            <a:endParaRPr lang="en-US"/>
          </a:p>
        </p:txBody>
      </p:sp>
    </p:spTree>
    <p:extLst>
      <p:ext uri="{BB962C8B-B14F-4D97-AF65-F5344CB8AC3E}">
        <p14:creationId xmlns="" xmlns:p14="http://schemas.microsoft.com/office/powerpoint/2010/main" val="4091710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F5E4DA82-6E9D-4245-846B-8FDD89FF4605}" type="slidenum">
              <a:rPr lang="en-US"/>
              <a:pPr/>
              <a:t>2</a:t>
            </a:fld>
            <a:endParaRPr lang="en-US"/>
          </a:p>
        </p:txBody>
      </p:sp>
      <p:sp>
        <p:nvSpPr>
          <p:cNvPr id="22531" name="Rectangle 2"/>
          <p:cNvSpPr>
            <a:spLocks noGrp="1" noRot="1" noChangeAspect="1" noChangeArrowheads="1"/>
          </p:cNvSpPr>
          <p:nvPr>
            <p:ph type="sldImg"/>
          </p:nvPr>
        </p:nvSpPr>
        <p:spPr>
          <a:solidFill>
            <a:srgbClr val="FFFFFF"/>
          </a:solidFill>
          <a:ln/>
        </p:spPr>
      </p:sp>
      <p:sp>
        <p:nvSpPr>
          <p:cNvPr id="2253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F05CEF8-40CD-4CFC-BD67-CA9EC586569A}" type="slidenum">
              <a:rPr lang="en-US" smtClean="0"/>
              <a:pPr/>
              <a:t>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p>
            <a:fld id="{A86E596D-0C85-B542-8292-F76892C52CF1}" type="slidenum">
              <a:rPr lang="en-US"/>
              <a:pPr/>
              <a:t>10</a:t>
            </a:fld>
            <a:endParaRPr lang="en-US"/>
          </a:p>
        </p:txBody>
      </p:sp>
      <p:sp>
        <p:nvSpPr>
          <p:cNvPr id="88067" name="Rectangle 2"/>
          <p:cNvSpPr>
            <a:spLocks noGrp="1" noRot="1" noChangeAspect="1" noChangeArrowheads="1"/>
          </p:cNvSpPr>
          <p:nvPr>
            <p:ph type="sldImg"/>
          </p:nvPr>
        </p:nvSpPr>
        <p:spPr>
          <a:solidFill>
            <a:srgbClr val="FFFFFF"/>
          </a:solidFill>
          <a:ln/>
        </p:spPr>
      </p:sp>
      <p:sp>
        <p:nvSpPr>
          <p:cNvPr id="88068"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u="sng"/>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eaLnBrk="1" hangingPunct="1"/>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p>
            <a:fld id="{82378A40-F283-2A42-B8A1-AC4C129F8F7B}" type="slidenum">
              <a:rPr lang="en-US"/>
              <a:pPr/>
              <a:t>12</a:t>
            </a:fld>
            <a:endParaRPr lang="en-US"/>
          </a:p>
        </p:txBody>
      </p:sp>
      <p:sp>
        <p:nvSpPr>
          <p:cNvPr id="90115" name="Rectangle 2"/>
          <p:cNvSpPr>
            <a:spLocks noGrp="1" noRot="1" noChangeAspect="1" noChangeArrowheads="1"/>
          </p:cNvSpPr>
          <p:nvPr>
            <p:ph type="sldImg"/>
          </p:nvPr>
        </p:nvSpPr>
        <p:spPr>
          <a:solidFill>
            <a:srgbClr val="FFFFFF"/>
          </a:solidFill>
          <a:ln/>
        </p:spPr>
      </p:sp>
      <p:sp>
        <p:nvSpPr>
          <p:cNvPr id="90116" name="Rectangle 3"/>
          <p:cNvSpPr>
            <a:spLocks noGrp="1" noChangeArrowheads="1"/>
          </p:cNvSpPr>
          <p:nvPr>
            <p:ph type="body" idx="1"/>
          </p:nvPr>
        </p:nvSpPr>
        <p:spPr>
          <a:solidFill>
            <a:srgbClr val="FFFFFF"/>
          </a:solidFill>
          <a:ln>
            <a:solidFill>
              <a:srgbClr val="000000"/>
            </a:solidFill>
          </a:ln>
        </p:spPr>
        <p:txBody>
          <a:bodyPr/>
          <a:lstStyle/>
          <a:p>
            <a:pPr eaLnBrk="1" hangingPunct="1"/>
            <a:r>
              <a:rPr lang="en-US" u="sng"/>
              <a:t>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_</a:t>
            </a:r>
          </a:p>
          <a:p>
            <a:pPr eaLnBrk="1" hangingPunct="1"/>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p>
            <a:fld id="{F23A4DAE-0748-4047-BF8C-4B9140930738}" type="slidenum">
              <a:rPr lang="en-US"/>
              <a:pPr/>
              <a:t>14</a:t>
            </a:fld>
            <a:endParaRPr lang="en-US"/>
          </a:p>
        </p:txBody>
      </p:sp>
      <p:sp>
        <p:nvSpPr>
          <p:cNvPr id="94211" name="Rectangle 2"/>
          <p:cNvSpPr>
            <a:spLocks noGrp="1" noRot="1" noChangeAspect="1" noChangeArrowheads="1"/>
          </p:cNvSpPr>
          <p:nvPr>
            <p:ph type="sldImg"/>
          </p:nvPr>
        </p:nvSpPr>
        <p:spPr>
          <a:solidFill>
            <a:srgbClr val="FFFFFF"/>
          </a:solidFill>
          <a:ln/>
        </p:spPr>
      </p:sp>
      <p:sp>
        <p:nvSpPr>
          <p:cNvPr id="94212"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C3AFFD-2286-4AAE-9C0E-91FB2E90DA44}"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C3AFFD-2286-4AAE-9C0E-91FB2E90DA44}" type="datetimeFigureOut">
              <a:rPr lang="en-US" smtClean="0"/>
              <a:pPr/>
              <a:t>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C3AFFD-2286-4AAE-9C0E-91FB2E90DA44}" type="datetimeFigureOut">
              <a:rPr lang="en-US" smtClean="0"/>
              <a:pPr/>
              <a:t>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C3AFFD-2286-4AAE-9C0E-91FB2E90DA44}" type="datetimeFigureOut">
              <a:rPr lang="en-US" smtClean="0"/>
              <a:pPr/>
              <a:t>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C3AFFD-2286-4AAE-9C0E-91FB2E90DA44}"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C3AFFD-2286-4AAE-9C0E-91FB2E90DA44}"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7C3AFFD-2286-4AAE-9C0E-91FB2E90DA44}" type="datetimeFigureOut">
              <a:rPr lang="en-US" smtClean="0"/>
              <a:pPr/>
              <a:t>2/8/2012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67C3AFFD-2286-4AAE-9C0E-91FB2E90DA44}"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7C3AFFD-2286-4AAE-9C0E-91FB2E90DA44}" type="datetimeFigureOut">
              <a:rPr lang="en-US" smtClean="0"/>
              <a:pPr/>
              <a:t>2/8/2012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7C3AFFD-2286-4AAE-9C0E-91FB2E90DA44}" type="datetimeFigureOut">
              <a:rPr lang="en-US" smtClean="0"/>
              <a:pPr/>
              <a:t>2/8/2012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7C3AFFD-2286-4AAE-9C0E-91FB2E90DA44}" type="datetimeFigureOut">
              <a:rPr lang="en-US" smtClean="0"/>
              <a:pPr/>
              <a:t>2/8/2012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C3AFFD-2286-4AAE-9C0E-91FB2E90DA44}"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7C3AFFD-2286-4AAE-9C0E-91FB2E90DA44}" type="datetimeFigureOut">
              <a:rPr lang="en-US" smtClean="0"/>
              <a:pPr/>
              <a:t>2/8/2012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87927-5EC3-4DC3-BB3E-2EE46CDDC5CA}"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3AFFD-2286-4AAE-9C0E-91FB2E90DA44}" type="datetimeFigureOut">
              <a:rPr lang="en-US" smtClean="0"/>
              <a:pPr/>
              <a:t>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87927-5EC3-4DC3-BB3E-2EE46CDDC5C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C3AFFD-2286-4AAE-9C0E-91FB2E90DA44}" type="datetimeFigureOut">
              <a:rPr lang="en-US" smtClean="0"/>
              <a:pPr/>
              <a:t>2/8/2012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87927-5EC3-4DC3-BB3E-2EE46CDDC5CA}"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microsoft.com/office/2007/relationships/hdphoto" Target="../media/hdphoto1.wdp"/><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5.xml.rels><?xml version="1.0" encoding="UTF-8" standalone="yes"?>
<Relationships xmlns="http://schemas.openxmlformats.org/package/2006/relationships"><Relationship Id="rId3" Type="http://schemas.openxmlformats.org/officeDocument/2006/relationships/hyperlink" Target="http://www.google.com/imgres?q=montana+state+university&amp;hl=en&amp;safe=active&amp;gbv=2&amp;biw=989&amp;bih=508&amp;tbm=isch&amp;tbnid=Z45GHnQ5vvrqUM:&amp;imgrefurl=http://montanafilm.com/featurelocation_047.htm&amp;docid=ZqklBjepRLgxvM&amp;imgurl=http://montanafilm.com/images/03_nav/featuredlocation/MSU/MSUmain.jpg&amp;w=840&amp;h=287&amp;ei=u9LsTsbqDcSuiQK_hdTZBA&amp;zoom=1" TargetMode="External"/><Relationship Id="rId2" Type="http://schemas.openxmlformats.org/officeDocument/2006/relationships/image" Target="../media/image14.jpe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16.xml.rels><?xml version="1.0" encoding="UTF-8" standalone="yes"?>
<Relationships xmlns="http://schemas.openxmlformats.org/package/2006/relationships"><Relationship Id="rId2" Type="http://schemas.openxmlformats.org/officeDocument/2006/relationships/image" Target="../media/image17.tif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mastermcdaniel.edublogs.org/files/2011/05/emergent_21st_century_teacher-157is32.gif" TargetMode="Externa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7.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685800"/>
            <a:ext cx="5715000" cy="1524000"/>
          </a:xfrm>
        </p:spPr>
        <p:txBody>
          <a:bodyPr>
            <a:normAutofit fontScale="90000"/>
          </a:bodyPr>
          <a:lstStyle/>
          <a:p>
            <a:pPr>
              <a:spcBef>
                <a:spcPts val="3000"/>
              </a:spcBef>
              <a:spcAft>
                <a:spcPts val="2400"/>
              </a:spcAft>
            </a:pPr>
            <a:r>
              <a:rPr lang="en-US" dirty="0" smtClean="0"/>
              <a:t/>
            </a:r>
            <a:br>
              <a:rPr lang="en-US" dirty="0" smtClean="0"/>
            </a:br>
            <a:r>
              <a:rPr lang="en-US" dirty="0"/>
              <a:t/>
            </a:r>
            <a:br>
              <a:rPr lang="en-US" dirty="0"/>
            </a:br>
            <a:r>
              <a:rPr lang="en-US" dirty="0" smtClean="0"/>
              <a:t>IB Educational Philosophy</a:t>
            </a:r>
            <a:br>
              <a:rPr lang="en-US" dirty="0" smtClean="0"/>
            </a:br>
            <a:r>
              <a:rPr lang="en-GB" sz="2000" b="1" i="1" dirty="0" smtClean="0">
                <a:solidFill>
                  <a:srgbClr val="000000"/>
                </a:solidFill>
                <a:latin typeface="Gill Sans"/>
                <a:cs typeface="Gill Sans"/>
              </a:rPr>
              <a:t>IBO is motivated by a mission to create a better world through education.</a:t>
            </a:r>
            <a:r>
              <a:rPr lang="en-US" sz="2000" dirty="0" smtClean="0"/>
              <a:t/>
            </a:r>
            <a:br>
              <a:rPr lang="en-US" sz="2000" dirty="0" smtClean="0"/>
            </a:br>
            <a:r>
              <a:rPr lang="en-US" dirty="0" smtClean="0"/>
              <a:t/>
            </a:r>
            <a:br>
              <a:rPr lang="en-US" dirty="0" smtClean="0"/>
            </a:br>
            <a:endParaRPr lang="en-US" dirty="0"/>
          </a:p>
        </p:txBody>
      </p:sp>
      <p:sp>
        <p:nvSpPr>
          <p:cNvPr id="5" name="TextBox 4"/>
          <p:cNvSpPr txBox="1"/>
          <p:nvPr/>
        </p:nvSpPr>
        <p:spPr>
          <a:xfrm>
            <a:off x="685800" y="2667000"/>
            <a:ext cx="7620000" cy="3662541"/>
          </a:xfrm>
          <a:prstGeom prst="rect">
            <a:avLst/>
          </a:prstGeom>
          <a:noFill/>
        </p:spPr>
        <p:txBody>
          <a:bodyPr wrap="square" rtlCol="0">
            <a:spAutoFit/>
          </a:bodyPr>
          <a:lstStyle/>
          <a:p>
            <a:pPr lvl="0" fontAlgn="base">
              <a:lnSpc>
                <a:spcPct val="90000"/>
              </a:lnSpc>
              <a:spcBef>
                <a:spcPct val="20000"/>
              </a:spcBef>
              <a:spcAft>
                <a:spcPct val="0"/>
              </a:spcAft>
            </a:pPr>
            <a:r>
              <a:rPr lang="en-GB" sz="2000" kern="0" dirty="0">
                <a:latin typeface="Gill Sans"/>
                <a:cs typeface="Gill Sans"/>
              </a:rPr>
              <a:t>“The International Baccalaureate Organization aims to develop inquiring, knowledgeable and caring young people who help to create a better and more peaceful world through intercultural understanding and respect.</a:t>
            </a:r>
          </a:p>
          <a:p>
            <a:pPr lvl="0" fontAlgn="base">
              <a:lnSpc>
                <a:spcPct val="90000"/>
              </a:lnSpc>
              <a:spcBef>
                <a:spcPct val="20000"/>
              </a:spcBef>
              <a:spcAft>
                <a:spcPct val="0"/>
              </a:spcAft>
            </a:pPr>
            <a:endParaRPr lang="en-GB" sz="2000" kern="0" dirty="0">
              <a:latin typeface="Gill Sans"/>
              <a:cs typeface="Gill Sans"/>
            </a:endParaRPr>
          </a:p>
          <a:p>
            <a:pPr lvl="0" fontAlgn="base">
              <a:lnSpc>
                <a:spcPct val="90000"/>
              </a:lnSpc>
              <a:spcBef>
                <a:spcPct val="20000"/>
              </a:spcBef>
              <a:spcAft>
                <a:spcPct val="0"/>
              </a:spcAft>
            </a:pPr>
            <a:r>
              <a:rPr lang="en-GB" sz="2000" kern="0" dirty="0">
                <a:solidFill>
                  <a:srgbClr val="FFCC99"/>
                </a:solidFill>
                <a:latin typeface="Gill Sans"/>
                <a:cs typeface="Gill Sans"/>
              </a:rPr>
              <a:t>To this end, the IBO works with schools, governments and international organizations to develop challenging </a:t>
            </a:r>
            <a:r>
              <a:rPr lang="en-US" sz="2000" kern="0" dirty="0">
                <a:solidFill>
                  <a:srgbClr val="FFCC99"/>
                </a:solidFill>
                <a:latin typeface="Gill Sans"/>
                <a:cs typeface="Gill Sans"/>
              </a:rPr>
              <a:t>program</a:t>
            </a:r>
            <a:r>
              <a:rPr lang="en-GB" sz="2000" kern="0" dirty="0">
                <a:solidFill>
                  <a:srgbClr val="FFCC99"/>
                </a:solidFill>
                <a:latin typeface="Gill Sans"/>
                <a:cs typeface="Gill Sans"/>
              </a:rPr>
              <a:t>s of international education and rigorous assessment.</a:t>
            </a:r>
          </a:p>
          <a:p>
            <a:pPr lvl="0" fontAlgn="base">
              <a:lnSpc>
                <a:spcPct val="90000"/>
              </a:lnSpc>
              <a:spcBef>
                <a:spcPct val="20000"/>
              </a:spcBef>
              <a:spcAft>
                <a:spcPct val="0"/>
              </a:spcAft>
            </a:pPr>
            <a:endParaRPr lang="en-GB" sz="2000" kern="0" dirty="0">
              <a:latin typeface="Gill Sans"/>
              <a:cs typeface="Gill Sans"/>
            </a:endParaRPr>
          </a:p>
          <a:p>
            <a:pPr lvl="0" fontAlgn="base">
              <a:lnSpc>
                <a:spcPct val="90000"/>
              </a:lnSpc>
              <a:spcBef>
                <a:spcPct val="20000"/>
              </a:spcBef>
              <a:spcAft>
                <a:spcPct val="0"/>
              </a:spcAft>
            </a:pPr>
            <a:r>
              <a:rPr lang="en-GB" sz="2000" kern="0" dirty="0">
                <a:solidFill>
                  <a:srgbClr val="FFFF99"/>
                </a:solidFill>
                <a:latin typeface="Gill Sans"/>
                <a:cs typeface="Gill Sans"/>
              </a:rPr>
              <a:t>These </a:t>
            </a:r>
            <a:r>
              <a:rPr lang="en-US" sz="2000" kern="0" dirty="0">
                <a:solidFill>
                  <a:srgbClr val="FFFF99"/>
                </a:solidFill>
                <a:latin typeface="Gill Sans"/>
                <a:cs typeface="Gill Sans"/>
              </a:rPr>
              <a:t>program</a:t>
            </a:r>
            <a:r>
              <a:rPr lang="en-GB" sz="2000" kern="0" dirty="0">
                <a:solidFill>
                  <a:srgbClr val="FFFF99"/>
                </a:solidFill>
                <a:latin typeface="Gill Sans"/>
                <a:cs typeface="Gill Sans"/>
              </a:rPr>
              <a:t>s encourage students across the world to become active, compassionate and lifelong learners who understand that other people, with their differences, can also be right.”</a:t>
            </a:r>
            <a:endParaRPr lang="en-US" sz="2000" kern="0" dirty="0">
              <a:solidFill>
                <a:srgbClr val="FFFF99"/>
              </a:solidFill>
              <a:latin typeface="Gill Sans"/>
              <a:cs typeface="Gill Sans"/>
            </a:endParaRPr>
          </a:p>
        </p:txBody>
      </p:sp>
      <p:pic>
        <p:nvPicPr>
          <p:cNvPr id="6" name="Picture 5" descr="http://ibgeorgia.org/wp-content/uploads/2009/09/copy-of-ib-2-colour-iaw-eng.jpg"/>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533400" y="457200"/>
            <a:ext cx="2209800" cy="1981200"/>
          </a:xfrm>
          <a:prstGeom prst="rect">
            <a:avLst/>
          </a:prstGeom>
          <a:noFill/>
          <a:ln>
            <a:noFill/>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2"/>
          <p:cNvSpPr>
            <a:spLocks noGrp="1" noChangeArrowheads="1"/>
          </p:cNvSpPr>
          <p:nvPr>
            <p:ph type="body" idx="1"/>
          </p:nvPr>
        </p:nvSpPr>
        <p:spPr>
          <a:xfrm>
            <a:off x="3886200" y="2895600"/>
            <a:ext cx="4800600" cy="2667000"/>
          </a:xfrm>
        </p:spPr>
        <p:txBody>
          <a:bodyPr>
            <a:noAutofit/>
          </a:bodyPr>
          <a:lstStyle/>
          <a:p>
            <a:pPr marL="0" indent="0" eaLnBrk="1" hangingPunct="1">
              <a:buFontTx/>
              <a:buNone/>
            </a:pPr>
            <a:r>
              <a:rPr lang="en-US" sz="2400" dirty="0">
                <a:latin typeface="Gill Sans"/>
                <a:cs typeface="Gill Sans"/>
              </a:rPr>
              <a:t>Some assessment tasks are conducted </a:t>
            </a:r>
            <a:r>
              <a:rPr lang="en-US" sz="2400" dirty="0" smtClean="0">
                <a:latin typeface="Gill Sans"/>
                <a:cs typeface="Gill Sans"/>
              </a:rPr>
              <a:t>and assessed by </a:t>
            </a:r>
            <a:r>
              <a:rPr lang="en-US" sz="2400" dirty="0" smtClean="0">
                <a:solidFill>
                  <a:srgbClr val="FFFF00"/>
                </a:solidFill>
                <a:latin typeface="Gill Sans"/>
                <a:cs typeface="Gill Sans"/>
              </a:rPr>
              <a:t>IB teachers in the classroom</a:t>
            </a:r>
            <a:r>
              <a:rPr lang="en-US" sz="2400" dirty="0" smtClean="0">
                <a:latin typeface="Gill Sans"/>
                <a:cs typeface="Gill Sans"/>
              </a:rPr>
              <a:t>. Known as </a:t>
            </a:r>
            <a:r>
              <a:rPr lang="en-US" sz="2400" dirty="0" smtClean="0">
                <a:solidFill>
                  <a:srgbClr val="FFFF00"/>
                </a:solidFill>
                <a:latin typeface="Gill Sans"/>
                <a:cs typeface="Gill Sans"/>
              </a:rPr>
              <a:t>Internal Assessments</a:t>
            </a:r>
            <a:r>
              <a:rPr lang="en-US" sz="2400" dirty="0" smtClean="0">
                <a:latin typeface="Gill Sans"/>
                <a:cs typeface="Gill Sans"/>
              </a:rPr>
              <a:t>, they account for between 20-50% of an IB students overall grade.</a:t>
            </a:r>
          </a:p>
          <a:p>
            <a:pPr marL="0" indent="0" eaLnBrk="1" hangingPunct="1">
              <a:buFontTx/>
              <a:buNone/>
            </a:pPr>
            <a:endParaRPr lang="en-US" sz="2400" dirty="0">
              <a:latin typeface="Gill Sans"/>
              <a:cs typeface="Gill Sans"/>
            </a:endParaRPr>
          </a:p>
        </p:txBody>
      </p:sp>
      <p:sp>
        <p:nvSpPr>
          <p:cNvPr id="87043" name="Rectangle 3"/>
          <p:cNvSpPr>
            <a:spLocks noGrp="1" noChangeArrowheads="1"/>
          </p:cNvSpPr>
          <p:nvPr>
            <p:ph type="title"/>
          </p:nvPr>
        </p:nvSpPr>
        <p:spPr>
          <a:xfrm>
            <a:off x="457200" y="457200"/>
            <a:ext cx="8229600" cy="1858962"/>
          </a:xfrm>
          <a:noFill/>
        </p:spPr>
        <p:txBody>
          <a:bodyPr anchor="b">
            <a:normAutofit fontScale="90000"/>
          </a:bodyPr>
          <a:lstStyle/>
          <a:p>
            <a:pPr eaLnBrk="1" hangingPunct="1"/>
            <a:r>
              <a:rPr lang="en-GB" sz="2400" b="1" dirty="0" smtClean="0">
                <a:solidFill>
                  <a:srgbClr val="000000"/>
                </a:solidFill>
                <a:latin typeface="Gill Sans"/>
                <a:cs typeface="Gill Sans"/>
              </a:rPr>
              <a:t>How </a:t>
            </a:r>
            <a:r>
              <a:rPr lang="en-GB" sz="2400" b="1" dirty="0">
                <a:solidFill>
                  <a:srgbClr val="000000"/>
                </a:solidFill>
                <a:latin typeface="Gill Sans"/>
                <a:cs typeface="Gill Sans"/>
              </a:rPr>
              <a:t>are students assessed</a:t>
            </a:r>
            <a:r>
              <a:rPr lang="en-GB" sz="2400" b="1" dirty="0" smtClean="0">
                <a:solidFill>
                  <a:srgbClr val="000000"/>
                </a:solidFill>
                <a:latin typeface="Gill Sans"/>
                <a:cs typeface="Gill Sans"/>
              </a:rPr>
              <a:t>?</a:t>
            </a:r>
            <a:br>
              <a:rPr lang="en-GB" sz="2400" b="1" dirty="0" smtClean="0">
                <a:solidFill>
                  <a:srgbClr val="000000"/>
                </a:solidFill>
                <a:latin typeface="Gill Sans"/>
                <a:cs typeface="Gill Sans"/>
              </a:rPr>
            </a:br>
            <a:r>
              <a:rPr lang="en-GB" sz="2400" b="1" dirty="0">
                <a:solidFill>
                  <a:srgbClr val="000000"/>
                </a:solidFill>
                <a:latin typeface="Gill Sans"/>
                <a:cs typeface="Gill Sans"/>
              </a:rPr>
              <a:t/>
            </a:r>
            <a:br>
              <a:rPr lang="en-GB" sz="2400" b="1" dirty="0">
                <a:solidFill>
                  <a:srgbClr val="000000"/>
                </a:solidFill>
                <a:latin typeface="Gill Sans"/>
                <a:cs typeface="Gill Sans"/>
              </a:rPr>
            </a:br>
            <a:r>
              <a:rPr lang="en-US" sz="2000" b="1" i="1" dirty="0">
                <a:solidFill>
                  <a:srgbClr val="000000"/>
                </a:solidFill>
                <a:latin typeface="Gill Sans"/>
                <a:cs typeface="Gill Sans"/>
              </a:rPr>
              <a:t>Students are assessed both internally and externally in ways that measure individual performance against stated objectives for each subject</a:t>
            </a:r>
            <a:r>
              <a:rPr lang="en-US" sz="1800" b="1" i="1" dirty="0" smtClean="0">
                <a:solidFill>
                  <a:srgbClr val="000000"/>
                </a:solidFill>
                <a:latin typeface="Gill Sans"/>
                <a:cs typeface="Gill Sans"/>
              </a:rPr>
              <a:t>.</a:t>
            </a:r>
            <a:br>
              <a:rPr lang="en-US" sz="1800" b="1" i="1" dirty="0" smtClean="0">
                <a:solidFill>
                  <a:srgbClr val="000000"/>
                </a:solidFill>
                <a:latin typeface="Gill Sans"/>
                <a:cs typeface="Gill Sans"/>
              </a:rPr>
            </a:br>
            <a:endParaRPr lang="en-US" sz="1800" b="1" i="1" dirty="0">
              <a:solidFill>
                <a:srgbClr val="000000"/>
              </a:solidFill>
              <a:latin typeface="Gill Sans"/>
              <a:cs typeface="Gill Sans"/>
            </a:endParaRPr>
          </a:p>
        </p:txBody>
      </p:sp>
      <p:pic>
        <p:nvPicPr>
          <p:cNvPr id="29698"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1600200" y="533400"/>
            <a:ext cx="838200" cy="523875"/>
          </a:xfrm>
          <a:prstGeom prst="rect">
            <a:avLst/>
          </a:prstGeom>
          <a:noFill/>
        </p:spPr>
      </p:pic>
      <p:pic>
        <p:nvPicPr>
          <p:cNvPr id="2050" name="Picture 2" descr="http://kelley.iu.edu/about/features/spotlights/spotlight_img/3m.jpg"/>
          <p:cNvPicPr>
            <a:picLocks noChangeAspect="1" noChangeArrowheads="1"/>
          </p:cNvPicPr>
          <p:nvPr/>
        </p:nvPicPr>
        <p:blipFill>
          <a:blip r:embed="rId4" cstate="print">
            <a:extLst>
              <a:ext uri="{BEBA8EAE-BF5A-486C-A8C5-ECC9F3942E4B}">
                <a14:imgProps xmlns="" xmlns:a14="http://schemas.microsoft.com/office/drawing/2010/main">
                  <a14:imgLayer r:embed="rId5">
                    <a14:imgEffect>
                      <a14:brightnessContrast bright="40000" contrast="-40000"/>
                    </a14:imgEffect>
                  </a14:imgLayer>
                </a14:imgProps>
              </a:ext>
              <a:ext uri="{28A0092B-C50C-407E-A947-70E740481C1C}">
                <a14:useLocalDpi xmlns="" xmlns:a14="http://schemas.microsoft.com/office/drawing/2010/main" val="0"/>
              </a:ext>
            </a:extLst>
          </a:blip>
          <a:srcRect/>
          <a:stretch>
            <a:fillRect/>
          </a:stretch>
        </p:blipFill>
        <p:spPr bwMode="auto">
          <a:xfrm>
            <a:off x="409574" y="1905000"/>
            <a:ext cx="3146903" cy="4267200"/>
          </a:xfrm>
          <a:prstGeom prst="rect">
            <a:avLst/>
          </a:prstGeom>
          <a:solidFill>
            <a:schemeClr val="tx1"/>
          </a:solid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t2.gstatic.com/images?q=tbn:ANd9GcTAvK06dQ8PpqvhYOlXtCBHAsAYh9gP5tBU0v5JCEXG2Q-MBdub6w:www.mindingthecampus.com/originals/science_lab_students.jpg"/>
          <p:cNvPicPr>
            <a:picLocks noChangeAspect="1" noChangeArrowheads="1"/>
          </p:cNvPicPr>
          <p:nvPr/>
        </p:nvPicPr>
        <p:blipFill>
          <a:blip r:embed="rId2" cstate="print"/>
          <a:srcRect/>
          <a:stretch>
            <a:fillRect/>
          </a:stretch>
        </p:blipFill>
        <p:spPr bwMode="auto">
          <a:xfrm>
            <a:off x="6019800" y="415827"/>
            <a:ext cx="2152650" cy="1748017"/>
          </a:xfrm>
          <a:prstGeom prst="rect">
            <a:avLst/>
          </a:prstGeom>
          <a:noFill/>
        </p:spPr>
      </p:pic>
      <p:sp>
        <p:nvSpPr>
          <p:cNvPr id="5" name="TextBox 4"/>
          <p:cNvSpPr txBox="1"/>
          <p:nvPr/>
        </p:nvSpPr>
        <p:spPr>
          <a:xfrm>
            <a:off x="1066800" y="400587"/>
            <a:ext cx="4343400" cy="5940088"/>
          </a:xfrm>
          <a:prstGeom prst="rect">
            <a:avLst/>
          </a:prstGeom>
          <a:noFill/>
        </p:spPr>
        <p:txBody>
          <a:bodyPr wrap="square" rtlCol="0">
            <a:spAutoFit/>
          </a:bodyPr>
          <a:lstStyle/>
          <a:p>
            <a:r>
              <a:rPr lang="en-US" sz="2400" dirty="0" smtClean="0">
                <a:latin typeface="Gill Sans"/>
                <a:cs typeface="Gill Sans"/>
              </a:rPr>
              <a:t>Biology or Chemistry:  Designing and implementing an experiment of the students choice </a:t>
            </a:r>
          </a:p>
          <a:p>
            <a:endParaRPr lang="en-US" sz="2400" dirty="0" smtClean="0">
              <a:latin typeface="Gill Sans"/>
              <a:cs typeface="Gill Sans"/>
            </a:endParaRPr>
          </a:p>
          <a:p>
            <a:endParaRPr lang="en-US" dirty="0">
              <a:latin typeface="Gill Sans"/>
              <a:cs typeface="Gill Sans"/>
            </a:endParaRPr>
          </a:p>
          <a:p>
            <a:r>
              <a:rPr lang="en-US" sz="2400" dirty="0" smtClean="0">
                <a:latin typeface="Gill Sans"/>
                <a:cs typeface="Gill Sans"/>
              </a:rPr>
              <a:t>History:</a:t>
            </a:r>
          </a:p>
          <a:p>
            <a:r>
              <a:rPr lang="en-US" sz="2400" dirty="0" smtClean="0">
                <a:latin typeface="Gill Sans"/>
                <a:cs typeface="Gill Sans"/>
              </a:rPr>
              <a:t>Writing an historical research paper on a topic the student chooses</a:t>
            </a:r>
          </a:p>
          <a:p>
            <a:endParaRPr lang="en-US" sz="2400" dirty="0">
              <a:latin typeface="Gill Sans"/>
              <a:cs typeface="Gill Sans"/>
            </a:endParaRPr>
          </a:p>
          <a:p>
            <a:endParaRPr lang="en-US" dirty="0" smtClean="0">
              <a:latin typeface="Gill Sans"/>
              <a:cs typeface="Gill Sans"/>
            </a:endParaRPr>
          </a:p>
          <a:p>
            <a:r>
              <a:rPr lang="en-US" sz="2400" dirty="0" smtClean="0">
                <a:latin typeface="Gill Sans"/>
                <a:cs typeface="Gill Sans"/>
              </a:rPr>
              <a:t>Visual Arts:</a:t>
            </a:r>
          </a:p>
          <a:p>
            <a:r>
              <a:rPr lang="en-US" sz="2400" dirty="0" smtClean="0">
                <a:latin typeface="Gill Sans"/>
                <a:cs typeface="Gill Sans"/>
              </a:rPr>
              <a:t>Creating a portfolio and presenting student work</a:t>
            </a:r>
            <a:endParaRPr lang="en-US" sz="3200" dirty="0">
              <a:latin typeface="Gill Sans"/>
              <a:cs typeface="Gill Sans"/>
            </a:endParaRPr>
          </a:p>
          <a:p>
            <a:endParaRPr lang="en-US" sz="3200" dirty="0" smtClean="0">
              <a:latin typeface="Gill Sans"/>
              <a:cs typeface="Gill Sans"/>
            </a:endParaRPr>
          </a:p>
        </p:txBody>
      </p:sp>
      <p:pic>
        <p:nvPicPr>
          <p:cNvPr id="2052" name="Picture 4" descr="http://www.ned.org/sites/default/files/image/research/research_top.jpg"/>
          <p:cNvPicPr>
            <a:picLocks noChangeAspect="1" noChangeArrowheads="1"/>
          </p:cNvPicPr>
          <p:nvPr/>
        </p:nvPicPr>
        <p:blipFill>
          <a:blip r:embed="rId3" cstate="print"/>
          <a:srcRect/>
          <a:stretch>
            <a:fillRect/>
          </a:stretch>
        </p:blipFill>
        <p:spPr bwMode="auto">
          <a:xfrm>
            <a:off x="6042630" y="2499360"/>
            <a:ext cx="2106989" cy="1594104"/>
          </a:xfrm>
          <a:prstGeom prst="rect">
            <a:avLst/>
          </a:prstGeom>
          <a:noFill/>
        </p:spPr>
      </p:pic>
      <p:pic>
        <p:nvPicPr>
          <p:cNvPr id="2054" name="Picture 6" descr="http://t3.gstatic.com/images?q=tbn:ANd9GcQGz2uWmv1nt1Zln-ya_rgH1R5tUAUn9N5gDUi9qA_HbDQTeN6E:www.lavc.edu/arts/images/image14.jpg"/>
          <p:cNvPicPr>
            <a:picLocks noChangeAspect="1" noChangeArrowheads="1"/>
          </p:cNvPicPr>
          <p:nvPr/>
        </p:nvPicPr>
        <p:blipFill>
          <a:blip r:embed="rId4" cstate="print"/>
          <a:srcRect/>
          <a:stretch>
            <a:fillRect/>
          </a:stretch>
        </p:blipFill>
        <p:spPr bwMode="auto">
          <a:xfrm>
            <a:off x="6019799" y="4343400"/>
            <a:ext cx="2106989" cy="1578209"/>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Grp="1" noChangeArrowheads="1"/>
          </p:cNvSpPr>
          <p:nvPr>
            <p:ph type="body" idx="1"/>
          </p:nvPr>
        </p:nvSpPr>
        <p:spPr>
          <a:xfrm>
            <a:off x="457200" y="1981200"/>
            <a:ext cx="8229600" cy="3581400"/>
          </a:xfrm>
        </p:spPr>
        <p:txBody>
          <a:bodyPr>
            <a:noAutofit/>
          </a:bodyPr>
          <a:lstStyle/>
          <a:p>
            <a:pPr eaLnBrk="1" hangingPunct="1"/>
            <a:r>
              <a:rPr lang="en-US" sz="2800" dirty="0">
                <a:latin typeface="Gill Sans"/>
                <a:cs typeface="Gill Sans"/>
              </a:rPr>
              <a:t>Externally marked examinations form the greatest share of the assessment for most subjects</a:t>
            </a:r>
            <a:r>
              <a:rPr lang="en-US" sz="2800" dirty="0" smtClean="0">
                <a:latin typeface="Gill Sans"/>
                <a:cs typeface="Gill Sans"/>
              </a:rPr>
              <a:t>.</a:t>
            </a:r>
          </a:p>
          <a:p>
            <a:pPr marL="0" indent="0" eaLnBrk="1" hangingPunct="1">
              <a:buNone/>
            </a:pPr>
            <a:endParaRPr lang="en-US" sz="1800" dirty="0" smtClean="0">
              <a:latin typeface="Gill Sans"/>
              <a:cs typeface="Gill Sans"/>
            </a:endParaRPr>
          </a:p>
          <a:p>
            <a:pPr eaLnBrk="1" hangingPunct="1"/>
            <a:r>
              <a:rPr lang="en-US" sz="2800" dirty="0" smtClean="0">
                <a:latin typeface="Gill Sans"/>
                <a:cs typeface="Gill Sans"/>
              </a:rPr>
              <a:t>IB assesses a student’s performance in relation to set standards, not </a:t>
            </a:r>
            <a:r>
              <a:rPr lang="en-US" sz="2800" dirty="0">
                <a:latin typeface="Gill Sans"/>
                <a:cs typeface="Gill Sans"/>
              </a:rPr>
              <a:t>by </a:t>
            </a:r>
            <a:r>
              <a:rPr lang="en-US" sz="2800" dirty="0" smtClean="0">
                <a:latin typeface="Gill Sans"/>
                <a:cs typeface="Gill Sans"/>
              </a:rPr>
              <a:t>comparing students to average national </a:t>
            </a:r>
            <a:r>
              <a:rPr lang="en-US" sz="2800" dirty="0" err="1" smtClean="0">
                <a:latin typeface="Gill Sans"/>
                <a:cs typeface="Gill Sans"/>
              </a:rPr>
              <a:t>peformance</a:t>
            </a:r>
            <a:r>
              <a:rPr lang="en-US" sz="2800" dirty="0" smtClean="0">
                <a:latin typeface="Gill Sans"/>
                <a:cs typeface="Gill Sans"/>
              </a:rPr>
              <a:t>.</a:t>
            </a:r>
            <a:endParaRPr lang="en-US" sz="2800" dirty="0">
              <a:latin typeface="Gill Sans"/>
              <a:cs typeface="Gill Sans"/>
            </a:endParaRPr>
          </a:p>
        </p:txBody>
      </p:sp>
      <p:sp>
        <p:nvSpPr>
          <p:cNvPr id="89091" name="Rectangle 3"/>
          <p:cNvSpPr>
            <a:spLocks noGrp="1" noChangeArrowheads="1"/>
          </p:cNvSpPr>
          <p:nvPr>
            <p:ph type="title"/>
          </p:nvPr>
        </p:nvSpPr>
        <p:spPr>
          <a:xfrm>
            <a:off x="2057400" y="533400"/>
            <a:ext cx="5806440" cy="1143000"/>
          </a:xfrm>
          <a:noFill/>
        </p:spPr>
        <p:txBody>
          <a:bodyPr anchor="b">
            <a:normAutofit fontScale="90000"/>
          </a:bodyPr>
          <a:lstStyle/>
          <a:p>
            <a:pPr eaLnBrk="1" hangingPunct="1"/>
            <a:r>
              <a:rPr lang="en-GB" sz="2800" b="1" dirty="0">
                <a:solidFill>
                  <a:srgbClr val="000000"/>
                </a:solidFill>
                <a:latin typeface="Gill Sans"/>
                <a:cs typeface="Gill Sans"/>
              </a:rPr>
              <a:t>Assessment</a:t>
            </a:r>
            <a:r>
              <a:rPr lang="en-GB" sz="2800" b="1" dirty="0" smtClean="0">
                <a:solidFill>
                  <a:srgbClr val="000000"/>
                </a:solidFill>
                <a:latin typeface="Gill Sans"/>
                <a:cs typeface="Gill Sans"/>
              </a:rPr>
              <a:t>: External examinations are taken in May upon completion of the course studied</a:t>
            </a:r>
            <a:endParaRPr lang="en-US" sz="2000" b="1" i="1" dirty="0">
              <a:solidFill>
                <a:srgbClr val="000000"/>
              </a:solidFill>
              <a:latin typeface="Gill Sans"/>
              <a:cs typeface="Gill Sans"/>
            </a:endParaRPr>
          </a:p>
        </p:txBody>
      </p:sp>
      <p:pic>
        <p:nvPicPr>
          <p:cNvPr id="26626"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896814" y="685800"/>
            <a:ext cx="949569" cy="6858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Skills IB Students Demonstrate </a:t>
            </a:r>
            <a:br>
              <a:rPr lang="en-US" dirty="0" smtClean="0"/>
            </a:br>
            <a:r>
              <a:rPr lang="en-US" dirty="0" smtClean="0"/>
              <a:t>on Assessments</a:t>
            </a:r>
            <a:endParaRPr lang="en-US" dirty="0"/>
          </a:p>
        </p:txBody>
      </p:sp>
      <p:sp>
        <p:nvSpPr>
          <p:cNvPr id="3" name="Content Placeholder 2"/>
          <p:cNvSpPr>
            <a:spLocks noGrp="1"/>
          </p:cNvSpPr>
          <p:nvPr>
            <p:ph idx="1"/>
          </p:nvPr>
        </p:nvSpPr>
        <p:spPr>
          <a:xfrm>
            <a:off x="609600" y="1752600"/>
            <a:ext cx="7620000" cy="4267200"/>
          </a:xfrm>
        </p:spPr>
        <p:txBody>
          <a:bodyPr>
            <a:normAutofit fontScale="47500" lnSpcReduction="20000"/>
          </a:bodyPr>
          <a:lstStyle/>
          <a:p>
            <a:pPr marL="0" indent="0">
              <a:buNone/>
            </a:pPr>
            <a:r>
              <a:rPr lang="en-US" sz="5900" dirty="0" smtClean="0">
                <a:solidFill>
                  <a:srgbClr val="FFCC99"/>
                </a:solidFill>
              </a:rPr>
              <a:t>A</a:t>
            </a:r>
            <a:r>
              <a:rPr lang="en-US" sz="5900" b="1" dirty="0" smtClean="0">
                <a:solidFill>
                  <a:srgbClr val="FFCC99"/>
                </a:solidFill>
              </a:rPr>
              <a:t>dvanced academic skills such as</a:t>
            </a:r>
          </a:p>
          <a:p>
            <a:r>
              <a:rPr lang="en-US" sz="5100" dirty="0" smtClean="0">
                <a:solidFill>
                  <a:srgbClr val="FFCC99"/>
                </a:solidFill>
              </a:rPr>
              <a:t>Analyzing and presenting information</a:t>
            </a:r>
          </a:p>
          <a:p>
            <a:r>
              <a:rPr lang="en-US" sz="5100" dirty="0" smtClean="0">
                <a:solidFill>
                  <a:srgbClr val="FFCC99"/>
                </a:solidFill>
              </a:rPr>
              <a:t>Evaluating and constructing arguments</a:t>
            </a:r>
          </a:p>
          <a:p>
            <a:r>
              <a:rPr lang="en-US" sz="5100" dirty="0" smtClean="0">
                <a:solidFill>
                  <a:srgbClr val="FFCC99"/>
                </a:solidFill>
              </a:rPr>
              <a:t>Solving problems creatively</a:t>
            </a:r>
          </a:p>
          <a:p>
            <a:r>
              <a:rPr lang="en-US" sz="5100" dirty="0" smtClean="0">
                <a:solidFill>
                  <a:srgbClr val="FFCC99"/>
                </a:solidFill>
              </a:rPr>
              <a:t>International‐mindedness</a:t>
            </a:r>
          </a:p>
          <a:p>
            <a:endParaRPr lang="en-US" sz="5100" dirty="0" smtClean="0"/>
          </a:p>
          <a:p>
            <a:pPr marL="0" indent="0">
              <a:buNone/>
            </a:pPr>
            <a:r>
              <a:rPr lang="en-US" sz="5900" b="1" dirty="0" smtClean="0">
                <a:solidFill>
                  <a:srgbClr val="FFFF99"/>
                </a:solidFill>
              </a:rPr>
              <a:t>Basic skills are also assessed, including:</a:t>
            </a:r>
          </a:p>
          <a:p>
            <a:r>
              <a:rPr lang="en-US" sz="5100" dirty="0" smtClean="0">
                <a:solidFill>
                  <a:srgbClr val="FFFF99"/>
                </a:solidFill>
              </a:rPr>
              <a:t>Retaining knowledge</a:t>
            </a:r>
          </a:p>
          <a:p>
            <a:r>
              <a:rPr lang="en-US" sz="5100" dirty="0" smtClean="0">
                <a:solidFill>
                  <a:srgbClr val="FFFF99"/>
                </a:solidFill>
              </a:rPr>
              <a:t>Understanding key concepts</a:t>
            </a:r>
          </a:p>
          <a:p>
            <a:r>
              <a:rPr lang="en-US" sz="5100" dirty="0" smtClean="0">
                <a:solidFill>
                  <a:srgbClr val="FFFF99"/>
                </a:solidFill>
              </a:rPr>
              <a:t>Applying standard methods.</a:t>
            </a:r>
          </a:p>
          <a:p>
            <a:endParaRPr lang="en-US" dirty="0"/>
          </a:p>
        </p:txBody>
      </p:sp>
      <p:pic>
        <p:nvPicPr>
          <p:cNvPr id="1026"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flipV="1">
            <a:off x="365760" y="533400"/>
            <a:ext cx="685800" cy="5334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a:xfrm>
            <a:off x="990600" y="266700"/>
            <a:ext cx="4648200" cy="1143000"/>
          </a:xfrm>
        </p:spPr>
        <p:txBody>
          <a:bodyPr>
            <a:normAutofit/>
          </a:bodyPr>
          <a:lstStyle/>
          <a:p>
            <a:pPr eaLnBrk="1" hangingPunct="1"/>
            <a:r>
              <a:rPr lang="en-US" sz="3200" b="1" dirty="0">
                <a:solidFill>
                  <a:srgbClr val="000000"/>
                </a:solidFill>
                <a:latin typeface="Gill Sans"/>
                <a:cs typeface="Gill Sans"/>
              </a:rPr>
              <a:t>Who is an IB candidate?</a:t>
            </a:r>
            <a:endParaRPr lang="en-US" sz="5400" b="1" dirty="0">
              <a:solidFill>
                <a:srgbClr val="000000"/>
              </a:solidFill>
              <a:latin typeface="Gill Sans"/>
              <a:cs typeface="Gill Sans"/>
            </a:endParaRPr>
          </a:p>
        </p:txBody>
      </p:sp>
      <p:sp>
        <p:nvSpPr>
          <p:cNvPr id="93187" name="Rectangle 3"/>
          <p:cNvSpPr>
            <a:spLocks noGrp="1" noChangeArrowheads="1"/>
          </p:cNvSpPr>
          <p:nvPr>
            <p:ph type="body" idx="1"/>
          </p:nvPr>
        </p:nvSpPr>
        <p:spPr>
          <a:xfrm>
            <a:off x="990600" y="1143000"/>
            <a:ext cx="3886200" cy="5410200"/>
          </a:xfrm>
        </p:spPr>
        <p:txBody>
          <a:bodyPr>
            <a:normAutofit/>
          </a:bodyPr>
          <a:lstStyle/>
          <a:p>
            <a:pPr eaLnBrk="1" hangingPunct="1">
              <a:lnSpc>
                <a:spcPct val="90000"/>
              </a:lnSpc>
              <a:buNone/>
            </a:pPr>
            <a:endParaRPr lang="en-US" sz="2800" dirty="0" smtClean="0">
              <a:latin typeface="Gill Sans"/>
              <a:cs typeface="Gill Sans"/>
            </a:endParaRPr>
          </a:p>
          <a:p>
            <a:pPr eaLnBrk="1" hangingPunct="1">
              <a:lnSpc>
                <a:spcPct val="90000"/>
              </a:lnSpc>
              <a:buNone/>
            </a:pPr>
            <a:r>
              <a:rPr lang="en-US" sz="2800" dirty="0" smtClean="0">
                <a:latin typeface="Gill Sans"/>
                <a:cs typeface="Gill Sans"/>
              </a:rPr>
              <a:t>    IB </a:t>
            </a:r>
            <a:r>
              <a:rPr lang="en-US" sz="2800" dirty="0">
                <a:latin typeface="Gill Sans"/>
                <a:cs typeface="Gill Sans"/>
              </a:rPr>
              <a:t>is suited to the motivated learner, the </a:t>
            </a:r>
            <a:r>
              <a:rPr lang="en-US" sz="2800" dirty="0" smtClean="0">
                <a:latin typeface="Gill Sans"/>
                <a:cs typeface="Gill Sans"/>
              </a:rPr>
              <a:t>curious mind</a:t>
            </a:r>
            <a:r>
              <a:rPr lang="en-US" sz="2800" dirty="0">
                <a:latin typeface="Gill Sans"/>
                <a:cs typeface="Gill Sans"/>
              </a:rPr>
              <a:t>. </a:t>
            </a:r>
            <a:r>
              <a:rPr lang="en-US" sz="2800" dirty="0" smtClean="0">
                <a:latin typeface="Gill Sans"/>
                <a:cs typeface="Gill Sans"/>
              </a:rPr>
              <a:t>Students who are self motivated  and willing to put in the time and effort can be successful in the program. It </a:t>
            </a:r>
            <a:r>
              <a:rPr lang="en-US" sz="2800" dirty="0">
                <a:latin typeface="Gill Sans"/>
                <a:cs typeface="Gill Sans"/>
              </a:rPr>
              <a:t>is not just for the academically </a:t>
            </a:r>
            <a:r>
              <a:rPr lang="en-US" sz="2800" dirty="0" smtClean="0">
                <a:latin typeface="Gill Sans"/>
                <a:cs typeface="Gill Sans"/>
              </a:rPr>
              <a:t>elite.  </a:t>
            </a:r>
          </a:p>
          <a:p>
            <a:pPr eaLnBrk="1" hangingPunct="1">
              <a:lnSpc>
                <a:spcPct val="90000"/>
              </a:lnSpc>
            </a:pPr>
            <a:endParaRPr lang="en-US" sz="1800" dirty="0">
              <a:latin typeface="Gill Sans"/>
              <a:cs typeface="Gill Sans"/>
            </a:endParaRPr>
          </a:p>
        </p:txBody>
      </p:sp>
      <p:pic>
        <p:nvPicPr>
          <p:cNvPr id="24578"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1021080" y="609600"/>
            <a:ext cx="685800" cy="457200"/>
          </a:xfrm>
          <a:prstGeom prst="rect">
            <a:avLst/>
          </a:prstGeom>
          <a:noFill/>
        </p:spPr>
      </p:pic>
      <p:pic>
        <p:nvPicPr>
          <p:cNvPr id="5" name="Picture 4" descr="http://www.ecs.csun.edu/ecsdean/pics/spectra2010/DSCN0071.JPG"/>
          <p:cNvPicPr/>
          <p:nvPr/>
        </p:nvPicPr>
        <p:blipFill rotWithShape="1">
          <a:blip r:embed="rId4" cstate="print">
            <a:extLst>
              <a:ext uri="{28A0092B-C50C-407E-A947-70E740481C1C}">
                <a14:useLocalDpi xmlns="" xmlns:a14="http://schemas.microsoft.com/office/drawing/2010/main" val="0"/>
              </a:ext>
            </a:extLst>
          </a:blip>
          <a:srcRect l="15830" r="19836"/>
          <a:stretch/>
        </p:blipFill>
        <p:spPr bwMode="auto">
          <a:xfrm>
            <a:off x="5257800" y="228600"/>
            <a:ext cx="2971800" cy="60198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73162"/>
          </a:xfrm>
        </p:spPr>
        <p:txBody>
          <a:bodyPr>
            <a:normAutofit fontScale="90000"/>
          </a:bodyPr>
          <a:lstStyle/>
          <a:p>
            <a:r>
              <a:rPr lang="en-US" dirty="0" smtClean="0"/>
              <a:t>Benefits of an IB Diploma </a:t>
            </a:r>
            <a:br>
              <a:rPr lang="en-US" dirty="0" smtClean="0"/>
            </a:br>
            <a:endParaRPr lang="en-US" dirty="0"/>
          </a:p>
        </p:txBody>
      </p:sp>
      <p:sp>
        <p:nvSpPr>
          <p:cNvPr id="3" name="Content Placeholder 2"/>
          <p:cNvSpPr>
            <a:spLocks noGrp="1"/>
          </p:cNvSpPr>
          <p:nvPr>
            <p:ph idx="1"/>
          </p:nvPr>
        </p:nvSpPr>
        <p:spPr>
          <a:xfrm>
            <a:off x="127635" y="914400"/>
            <a:ext cx="8787765" cy="5410200"/>
          </a:xfrm>
          <a:solidFill>
            <a:schemeClr val="bg1"/>
          </a:solidFill>
          <a:ln>
            <a:solidFill>
              <a:schemeClr val="accent1"/>
            </a:solidFill>
          </a:ln>
        </p:spPr>
        <p:txBody>
          <a:bodyPr>
            <a:normAutofit fontScale="77500" lnSpcReduction="20000"/>
          </a:bodyPr>
          <a:lstStyle/>
          <a:p>
            <a:pPr marL="0" indent="0">
              <a:buNone/>
            </a:pPr>
            <a:r>
              <a:rPr lang="en-US" sz="2000" dirty="0" smtClean="0"/>
              <a:t>      </a:t>
            </a:r>
          </a:p>
          <a:p>
            <a:pPr marL="0" indent="0">
              <a:buNone/>
            </a:pPr>
            <a:r>
              <a:rPr lang="en-US" sz="6200" dirty="0" smtClean="0"/>
              <a:t>   College Entrance</a:t>
            </a:r>
          </a:p>
          <a:p>
            <a:endParaRPr lang="en-US" dirty="0" smtClean="0"/>
          </a:p>
          <a:p>
            <a:pPr lvl="1">
              <a:buNone/>
            </a:pPr>
            <a:r>
              <a:rPr lang="en-US" dirty="0" smtClean="0"/>
              <a:t>MSU offers Sophomore standing to all </a:t>
            </a:r>
          </a:p>
          <a:p>
            <a:pPr lvl="1">
              <a:buNone/>
            </a:pPr>
            <a:r>
              <a:rPr lang="en-US" dirty="0" smtClean="0"/>
              <a:t>students completing the diploma and </a:t>
            </a:r>
          </a:p>
          <a:p>
            <a:pPr lvl="1">
              <a:buNone/>
            </a:pPr>
            <a:r>
              <a:rPr lang="en-US" dirty="0" smtClean="0"/>
              <a:t>entry into the honors college</a:t>
            </a:r>
          </a:p>
          <a:p>
            <a:pPr>
              <a:buNone/>
            </a:pPr>
            <a:endParaRPr lang="en-US" sz="1500" dirty="0" smtClean="0"/>
          </a:p>
          <a:p>
            <a:pPr>
              <a:buNone/>
            </a:pPr>
            <a:endParaRPr lang="en-US" dirty="0" smtClean="0"/>
          </a:p>
          <a:p>
            <a:pPr lvl="1">
              <a:buNone/>
            </a:pPr>
            <a:r>
              <a:rPr lang="en-US" dirty="0" smtClean="0"/>
              <a:t>University of Montana awards up to </a:t>
            </a:r>
          </a:p>
          <a:p>
            <a:pPr lvl="1">
              <a:buNone/>
            </a:pPr>
            <a:r>
              <a:rPr lang="en-US" dirty="0" smtClean="0"/>
              <a:t>30 credit hours to students for both </a:t>
            </a:r>
          </a:p>
          <a:p>
            <a:pPr lvl="1">
              <a:buNone/>
            </a:pPr>
            <a:r>
              <a:rPr lang="en-US" dirty="0" smtClean="0"/>
              <a:t>Standard Level and Higher Level </a:t>
            </a:r>
          </a:p>
          <a:p>
            <a:pPr lvl="1">
              <a:buNone/>
            </a:pPr>
            <a:r>
              <a:rPr lang="en-US" dirty="0" smtClean="0"/>
              <a:t>Courses upon completion of the </a:t>
            </a:r>
          </a:p>
          <a:p>
            <a:pPr lvl="1">
              <a:buNone/>
            </a:pPr>
            <a:r>
              <a:rPr lang="en-US" dirty="0" smtClean="0"/>
              <a:t>IB Diploma with an overall score of 30. </a:t>
            </a:r>
          </a:p>
          <a:p>
            <a:pPr>
              <a:buNone/>
            </a:pPr>
            <a:r>
              <a:rPr lang="en-US" dirty="0"/>
              <a:t>	</a:t>
            </a:r>
          </a:p>
        </p:txBody>
      </p:sp>
      <p:pic>
        <p:nvPicPr>
          <p:cNvPr id="7170" name="Picture 2" descr="http://t3.gstatic.com/images?q=tbn:ANd9GcTwEvnIrnjL00_VRg9kn3HEkiF9OJCja_CsS5kIQY9ksCd8EvuzDw:www.byuaccounting.net/mediawiki/images/5/5a/4599408-lg.jpg"/>
          <p:cNvPicPr>
            <a:picLocks noChangeAspect="1" noChangeArrowheads="1"/>
          </p:cNvPicPr>
          <p:nvPr/>
        </p:nvPicPr>
        <p:blipFill>
          <a:blip r:embed="rId2" cstate="print"/>
          <a:srcRect/>
          <a:stretch>
            <a:fillRect/>
          </a:stretch>
        </p:blipFill>
        <p:spPr bwMode="auto">
          <a:xfrm>
            <a:off x="5486400" y="3672840"/>
            <a:ext cx="2699657" cy="2362200"/>
          </a:xfrm>
          <a:prstGeom prst="rect">
            <a:avLst/>
          </a:prstGeom>
          <a:noFill/>
        </p:spPr>
      </p:pic>
      <p:pic>
        <p:nvPicPr>
          <p:cNvPr id="7183" name="Picture 15" descr="http://t2.gstatic.com/images?q=tbn:ANd9GcS_bvV8kgLZSIXWelrnKFvrrjuI1JZP2jMBQVLq9uGwqjM6t6TUiUOFYYiA:montanafilm.com/images/03_nav/featuredlocation/MSU/MSUmain.jpg">
            <a:hlinkClick r:id="rId3"/>
          </p:cNvPr>
          <p:cNvPicPr>
            <a:picLocks noChangeAspect="1" noChangeArrowheads="1"/>
          </p:cNvPicPr>
          <p:nvPr/>
        </p:nvPicPr>
        <p:blipFill>
          <a:blip r:embed="rId4" cstate="print"/>
          <a:srcRect/>
          <a:stretch>
            <a:fillRect/>
          </a:stretch>
        </p:blipFill>
        <p:spPr bwMode="auto">
          <a:xfrm>
            <a:off x="142875" y="-952500"/>
            <a:ext cx="1828800" cy="628650"/>
          </a:xfrm>
          <a:prstGeom prst="rect">
            <a:avLst/>
          </a:prstGeom>
          <a:noFill/>
        </p:spPr>
      </p:pic>
      <p:pic>
        <p:nvPicPr>
          <p:cNvPr id="7186" name="Picture 18" descr="http://t2.gstatic.com/images?q=tbn:ANd9GcSZyhsclA8-LinC45cwlv6YFmxgcqomchIe7MfR12Tc96P5pBM63w:montanafilm.com/images/03_nav/featuredlocation/MSU/MSUmain.jpg"/>
          <p:cNvPicPr>
            <a:picLocks noChangeAspect="1" noChangeArrowheads="1"/>
          </p:cNvPicPr>
          <p:nvPr/>
        </p:nvPicPr>
        <p:blipFill>
          <a:blip r:embed="rId5" cstate="print"/>
          <a:srcRect/>
          <a:stretch>
            <a:fillRect/>
          </a:stretch>
        </p:blipFill>
        <p:spPr bwMode="auto">
          <a:xfrm>
            <a:off x="5486400" y="1981200"/>
            <a:ext cx="2852057" cy="1426029"/>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Selective College Admission rates</a:t>
            </a:r>
            <a:endParaRPr lang="en-US" dirty="0"/>
          </a:p>
        </p:txBody>
      </p:sp>
      <p:pic>
        <p:nvPicPr>
          <p:cNvPr id="4" name="Content Placeholder 3" descr="IB admissons.tiff"/>
          <p:cNvPicPr>
            <a:picLocks noGrp="1" noChangeAspect="1"/>
          </p:cNvPicPr>
          <p:nvPr>
            <p:ph idx="1"/>
          </p:nvPr>
        </p:nvPicPr>
        <p:blipFill>
          <a:blip r:embed="rId2" cstate="print">
            <a:extLst>
              <a:ext uri="{28A0092B-C50C-407E-A947-70E740481C1C}">
                <a14:useLocalDpi xmlns="" xmlns:a14="http://schemas.microsoft.com/office/drawing/2010/main" val="0"/>
              </a:ext>
            </a:extLst>
          </a:blip>
          <a:srcRect t="12974" b="12974"/>
          <a:stretch>
            <a:fillRect/>
          </a:stretch>
        </p:blipFill>
        <p:spPr>
          <a:xfrm>
            <a:off x="323528" y="1268760"/>
            <a:ext cx="8229600" cy="4525963"/>
          </a:xfrm>
        </p:spPr>
      </p:pic>
    </p:spTree>
    <p:extLst>
      <p:ext uri="{BB962C8B-B14F-4D97-AF65-F5344CB8AC3E}">
        <p14:creationId xmlns="" xmlns:p14="http://schemas.microsoft.com/office/powerpoint/2010/main" val="38540275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533400"/>
          </a:xfrm>
        </p:spPr>
        <p:txBody>
          <a:bodyPr>
            <a:normAutofit fontScale="90000"/>
          </a:bodyPr>
          <a:lstStyle/>
          <a:p>
            <a:r>
              <a:rPr lang="en-US" dirty="0" smtClean="0">
                <a:solidFill>
                  <a:schemeClr val="bg1"/>
                </a:solidFill>
                <a:latin typeface="Gill Sans"/>
                <a:ea typeface="Papyrus" charset="0"/>
                <a:cs typeface="Gill Sans"/>
              </a:rPr>
              <a:t>IB &amp; University Recognition</a:t>
            </a:r>
            <a:endParaRPr lang="en-US" dirty="0">
              <a:solidFill>
                <a:schemeClr val="bg1"/>
              </a:solidFill>
            </a:endParaRPr>
          </a:p>
        </p:txBody>
      </p:sp>
      <p:graphicFrame>
        <p:nvGraphicFramePr>
          <p:cNvPr id="4" name="Group 114"/>
          <p:cNvGraphicFramePr>
            <a:graphicFrameLocks noGrp="1"/>
          </p:cNvGraphicFramePr>
          <p:nvPr>
            <p:ph idx="1"/>
          </p:nvPr>
        </p:nvGraphicFramePr>
        <p:xfrm>
          <a:off x="457200" y="1364630"/>
          <a:ext cx="8229600" cy="5098084"/>
        </p:xfrm>
        <a:graphic>
          <a:graphicData uri="http://schemas.openxmlformats.org/drawingml/2006/table">
            <a:tbl>
              <a:tblPr/>
              <a:tblGrid>
                <a:gridCol w="2057400"/>
                <a:gridCol w="2971800"/>
                <a:gridCol w="3200400"/>
              </a:tblGrid>
              <a:tr h="591882">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ea typeface="Times New Roman" charset="0"/>
                          <a:cs typeface="Times New Roman" charset="0"/>
                        </a:rPr>
                        <a:t>University or College</a:t>
                      </a:r>
                      <a:endParaRPr kumimoji="0" lang="en-US" sz="1600" b="0" i="0" u="none" strike="noStrike" cap="none" normalizeH="0" baseline="0" dirty="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ea typeface="Times New Roman" charset="0"/>
                          <a:cs typeface="Times New Roman" charset="0"/>
                        </a:rPr>
                        <a:t>Total Population Acceptance</a:t>
                      </a:r>
                      <a:endParaRPr kumimoji="0" lang="en-US" sz="1600" b="0" i="0" u="none" strike="noStrike" cap="none" normalizeH="0" baseline="0" dirty="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ea typeface="Times New Roman" charset="0"/>
                          <a:cs typeface="Times New Roman" charset="0"/>
                        </a:rPr>
                        <a:t>IB Diploma Student Acceptance</a:t>
                      </a:r>
                      <a:endParaRPr kumimoji="0" lang="en-US" sz="1600" b="0" i="0" u="none" strike="noStrike" cap="none" normalizeH="0" baseline="0" dirty="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430040">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ea typeface="Times New Roman" charset="0"/>
                          <a:cs typeface="Times New Roman" charset="0"/>
                        </a:rPr>
                        <a:t>UC Irvine</a:t>
                      </a:r>
                      <a:endParaRPr kumimoji="0" lang="en-US" sz="1600" b="0" i="0" u="none" strike="noStrike" cap="none" normalizeH="0" baseline="0" dirty="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56.0%</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89.9%</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69926">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UC San Diego</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41.0%</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65.6%</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56055">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UC Berkley</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24.0%</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50.6%</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416167">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UC Los Angeles</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24.0%</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ea typeface="Times New Roman" charset="0"/>
                          <a:cs typeface="Times New Roman" charset="0"/>
                        </a:rPr>
                        <a:t>48.5%</a:t>
                      </a:r>
                      <a:endParaRPr kumimoji="0" lang="en-US" sz="1600" b="0" i="0" u="none" strike="noStrike" cap="none" normalizeH="0" baseline="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69926">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USC</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30%</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69%</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56055">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University San Diego</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53%</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83%</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42182">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Cornell University</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29%</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47%</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28310">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BYU</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30%</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96.3%</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88423">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Georgetown</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21%</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28.5%</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69926">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CSU, Fullerton</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69%</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97.6%</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356055">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CSU, Long Beach</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52%</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92.2%</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r h="416167">
                <a:tc>
                  <a:txBody>
                    <a:bodyPr/>
                    <a:lstStyle/>
                    <a:p>
                      <a:pPr marL="342900" marR="0" lvl="0" indent="-342900" algn="l"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Stan</a:t>
                      </a:r>
                      <a:r>
                        <a:rPr kumimoji="0" lang="en-US" sz="1600" b="0" i="0" u="none" strike="noStrike" cap="none" normalizeH="0" baseline="0" dirty="0">
                          <a:ln>
                            <a:noFill/>
                          </a:ln>
                          <a:solidFill>
                            <a:schemeClr val="tx1"/>
                          </a:solidFill>
                          <a:effectLst>
                            <a:outerShdw blurRad="38100" dist="38100" dir="2700000" algn="tl">
                              <a:srgbClr val="000000"/>
                            </a:outerShdw>
                          </a:effectLst>
                          <a:latin typeface="Tahoma" charset="0"/>
                        </a:rPr>
                        <a:t>ford University</a:t>
                      </a:r>
                      <a:endParaRPr kumimoji="0" lang="en-US" sz="1600" b="0" i="0" u="none" strike="noStrike" cap="none" normalizeH="0" baseline="0" dirty="0">
                        <a:ln>
                          <a:noFill/>
                        </a:ln>
                        <a:solidFill>
                          <a:schemeClr val="tx1"/>
                        </a:solidFill>
                        <a:effectLst/>
                        <a:latin typeface="Tahoma" charset="0"/>
                      </a:endParaRP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a:ln>
                            <a:noFill/>
                          </a:ln>
                          <a:solidFill>
                            <a:schemeClr val="tx1"/>
                          </a:solidFill>
                          <a:effectLst/>
                          <a:latin typeface="Tahoma" charset="0"/>
                        </a:rPr>
                        <a:t>13%</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base" latinLnBrk="0" hangingPunct="1">
                        <a:lnSpc>
                          <a:spcPct val="100000"/>
                        </a:lnSpc>
                        <a:spcBef>
                          <a:spcPct val="0"/>
                        </a:spcBef>
                        <a:spcAft>
                          <a:spcPct val="0"/>
                        </a:spcAft>
                        <a:buClrTx/>
                        <a:buSzPct val="65000"/>
                        <a:buFontTx/>
                        <a:buNone/>
                        <a:tabLst/>
                      </a:pPr>
                      <a:r>
                        <a:rPr kumimoji="0" lang="en-US" sz="1600" b="0" i="0" u="none" strike="noStrike" cap="none" normalizeH="0" baseline="0" dirty="0">
                          <a:ln>
                            <a:noFill/>
                          </a:ln>
                          <a:solidFill>
                            <a:schemeClr val="tx1"/>
                          </a:solidFill>
                          <a:effectLst/>
                          <a:latin typeface="Tahoma" charset="0"/>
                        </a:rPr>
                        <a:t>16.8%</a:t>
                      </a:r>
                    </a:p>
                  </a:txBody>
                  <a:tcPr horzOverflow="overflow">
                    <a:lnL w="12700" cap="flat" cmpd="sng" algn="ctr">
                      <a:solidFill>
                        <a:srgbClr val="006699"/>
                      </a:solidFill>
                      <a:prstDash val="solid"/>
                      <a:round/>
                      <a:headEnd type="none" w="med" len="med"/>
                      <a:tailEnd type="none" w="med" len="med"/>
                    </a:lnL>
                    <a:lnR w="12700" cap="flat" cmpd="sng" algn="ctr">
                      <a:solidFill>
                        <a:srgbClr val="006699"/>
                      </a:solidFill>
                      <a:prstDash val="solid"/>
                      <a:round/>
                      <a:headEnd type="none" w="med" len="med"/>
                      <a:tailEnd type="none" w="med" len="med"/>
                    </a:lnR>
                    <a:lnT w="12700" cap="flat" cmpd="sng" algn="ctr">
                      <a:solidFill>
                        <a:srgbClr val="006699"/>
                      </a:solidFill>
                      <a:prstDash val="solid"/>
                      <a:round/>
                      <a:headEnd type="none" w="med" len="med"/>
                      <a:tailEnd type="none" w="med" len="med"/>
                    </a:lnT>
                    <a:lnB w="12700" cap="flat" cmpd="sng" algn="ctr">
                      <a:solidFill>
                        <a:srgbClr val="006699"/>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020762"/>
          </a:xfrm>
        </p:spPr>
        <p:txBody>
          <a:bodyPr>
            <a:normAutofit/>
          </a:bodyPr>
          <a:lstStyle/>
          <a:p>
            <a:r>
              <a:rPr lang="en-US" sz="2800" dirty="0" smtClean="0">
                <a:solidFill>
                  <a:schemeClr val="bg1"/>
                </a:solidFill>
              </a:rPr>
              <a:t>What some universities are saying about IB</a:t>
            </a:r>
            <a:endParaRPr lang="en-US" sz="2800" dirty="0">
              <a:solidFill>
                <a:schemeClr val="bg1"/>
              </a:solidFill>
            </a:endParaRPr>
          </a:p>
        </p:txBody>
      </p:sp>
      <p:sp>
        <p:nvSpPr>
          <p:cNvPr id="3" name="Content Placeholder 2"/>
          <p:cNvSpPr>
            <a:spLocks noGrp="1"/>
          </p:cNvSpPr>
          <p:nvPr>
            <p:ph idx="1"/>
          </p:nvPr>
        </p:nvSpPr>
        <p:spPr>
          <a:xfrm>
            <a:off x="228600" y="914400"/>
            <a:ext cx="8610600" cy="5486400"/>
          </a:xfrm>
        </p:spPr>
        <p:txBody>
          <a:bodyPr>
            <a:normAutofit fontScale="55000" lnSpcReduction="20000"/>
          </a:bodyPr>
          <a:lstStyle/>
          <a:p>
            <a:endParaRPr lang="en-US" sz="1800" dirty="0" smtClean="0"/>
          </a:p>
          <a:p>
            <a:r>
              <a:rPr lang="en-US" sz="2900" dirty="0" smtClean="0"/>
              <a:t>“There is no other curriculum anywhere that does a superior job of both educating students and inspiring a true and broad-based love of learning” </a:t>
            </a:r>
            <a:r>
              <a:rPr lang="en-US" sz="2900" dirty="0" smtClean="0">
                <a:solidFill>
                  <a:schemeClr val="bg1"/>
                </a:solidFill>
              </a:rPr>
              <a:t>William </a:t>
            </a:r>
            <a:r>
              <a:rPr lang="en-US" sz="2900" dirty="0" err="1" smtClean="0">
                <a:solidFill>
                  <a:schemeClr val="bg1"/>
                </a:solidFill>
              </a:rPr>
              <a:t>Shain</a:t>
            </a:r>
            <a:r>
              <a:rPr lang="en-US" sz="2900" dirty="0" smtClean="0">
                <a:solidFill>
                  <a:schemeClr val="bg1"/>
                </a:solidFill>
              </a:rPr>
              <a:t>, Dean of Undergraduate admissions, Vanderbilt University</a:t>
            </a:r>
          </a:p>
          <a:p>
            <a:endParaRPr lang="en-US" sz="2200" dirty="0" smtClean="0"/>
          </a:p>
          <a:p>
            <a:r>
              <a:rPr lang="en-US" sz="2900" dirty="0" smtClean="0"/>
              <a:t>“The IB program is one of the most established and rigorous pre-college academic programs. Western Oregon University has identified IB students, especially those who have earned an IB Diploma as a top priority” </a:t>
            </a:r>
            <a:r>
              <a:rPr lang="en-US" sz="2900" dirty="0" smtClean="0">
                <a:solidFill>
                  <a:schemeClr val="bg1"/>
                </a:solidFill>
              </a:rPr>
              <a:t>David McDonald, Associate Provost Western Oregon University</a:t>
            </a:r>
          </a:p>
          <a:p>
            <a:endParaRPr lang="en-US" sz="2900" dirty="0" smtClean="0"/>
          </a:p>
          <a:p>
            <a:r>
              <a:rPr lang="en-US" sz="2900" dirty="0" smtClean="0"/>
              <a:t>“IB is well known to us for excellent preparations. Success in an IB program correlates well with success at Harvard. We are always pleased to see the credentials of the IB Diploma program on the transcript” </a:t>
            </a:r>
            <a:r>
              <a:rPr lang="en-US" sz="2900" dirty="0" smtClean="0">
                <a:solidFill>
                  <a:schemeClr val="bg1"/>
                </a:solidFill>
              </a:rPr>
              <a:t>Marilyn McGrath Lewis, Director of Undergraduate Admissions, Harvard University</a:t>
            </a:r>
          </a:p>
          <a:p>
            <a:endParaRPr lang="en-US" sz="2900" dirty="0" smtClean="0"/>
          </a:p>
          <a:p>
            <a:r>
              <a:rPr lang="en-US" sz="2900" dirty="0" smtClean="0"/>
              <a:t>“One of the advantages of an IB curriculum is its structure and quality. It is a coordinated program, well established, well known, and well respected. We know the quality of IB courses and we think the IB curriculum is terrific.” </a:t>
            </a:r>
            <a:r>
              <a:rPr lang="en-US" sz="2900" dirty="0" err="1" smtClean="0">
                <a:solidFill>
                  <a:schemeClr val="bg1"/>
                </a:solidFill>
              </a:rPr>
              <a:t>ChristopherGuttentag</a:t>
            </a:r>
            <a:r>
              <a:rPr lang="en-US" sz="2900" dirty="0" smtClean="0">
                <a:solidFill>
                  <a:schemeClr val="bg1"/>
                </a:solidFill>
              </a:rPr>
              <a:t>, Director of Undergraduate Admission, Duke University</a:t>
            </a:r>
          </a:p>
          <a:p>
            <a:pPr>
              <a:buNone/>
            </a:pPr>
            <a:endParaRPr lang="en-US" sz="2900" dirty="0" smtClean="0"/>
          </a:p>
          <a:p>
            <a:r>
              <a:rPr lang="en-US" sz="2900" dirty="0" smtClean="0"/>
              <a:t>“Send us prepared students (like those from) IB. It is the ‘best’ high school prep curriculum an American school can offer.” </a:t>
            </a:r>
            <a:r>
              <a:rPr lang="en-US" sz="2900" dirty="0" smtClean="0">
                <a:solidFill>
                  <a:schemeClr val="bg1"/>
                </a:solidFill>
              </a:rPr>
              <a:t>Marilee Jones, former Director of Undergraduate Admission, MIT</a:t>
            </a:r>
          </a:p>
          <a:p>
            <a:pPr>
              <a:buNone/>
            </a:pPr>
            <a:r>
              <a:rPr lang="en-US" sz="2600" dirty="0" smtClean="0">
                <a:solidFill>
                  <a:schemeClr val="bg1"/>
                </a:solidFill>
              </a:rPr>
              <a:t>	</a:t>
            </a:r>
          </a:p>
          <a:p>
            <a:pPr>
              <a:buNone/>
            </a:pPr>
            <a:endParaRPr lang="en-US" sz="2600" dirty="0" smtClean="0"/>
          </a:p>
          <a:p>
            <a:pPr>
              <a:buNone/>
            </a:pP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additive="base">
                                        <p:cTn id="1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 calcmode="lin" valueType="num">
                                      <p:cBhvr additive="base">
                                        <p:cTn id="2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3">
                                            <p:txEl>
                                              <p:pRg st="9" end="9"/>
                                            </p:txEl>
                                          </p:spTgt>
                                        </p:tgtEl>
                                        <p:attrNameLst>
                                          <p:attrName>style.visibility</p:attrName>
                                        </p:attrNameLst>
                                      </p:cBhvr>
                                      <p:to>
                                        <p:strVal val="visible"/>
                                      </p:to>
                                    </p:set>
                                    <p:anim calcmode="lin" valueType="num">
                                      <p:cBhvr additive="base">
                                        <p:cTn id="2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3">
                                            <p:txEl>
                                              <p:pRg st="10" end="10"/>
                                            </p:txEl>
                                          </p:spTgt>
                                        </p:tgtEl>
                                        <p:attrNameLst>
                                          <p:attrName>style.visibility</p:attrName>
                                        </p:attrNameLst>
                                      </p:cBhvr>
                                      <p:to>
                                        <p:strVal val="visible"/>
                                      </p:to>
                                    </p:set>
                                    <p:anim calcmode="lin" valueType="num">
                                      <p:cBhvr additive="base">
                                        <p:cTn id="32"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64583"/>
            <a:ext cx="8229600" cy="1143000"/>
          </a:xfrm>
        </p:spPr>
        <p:txBody>
          <a:bodyPr>
            <a:noAutofit/>
          </a:bodyPr>
          <a:lstStyle/>
          <a:p>
            <a:r>
              <a:rPr lang="en-US" sz="3600" dirty="0" smtClean="0"/>
              <a:t>Potential Course of Study for Hellgate Student with a Science Focus</a:t>
            </a:r>
            <a:endParaRPr lang="en-US" sz="3600" dirty="0"/>
          </a:p>
        </p:txBody>
      </p:sp>
      <p:sp>
        <p:nvSpPr>
          <p:cNvPr id="3" name="Content Placeholder 2"/>
          <p:cNvSpPr>
            <a:spLocks noGrp="1"/>
          </p:cNvSpPr>
          <p:nvPr>
            <p:ph idx="1"/>
          </p:nvPr>
        </p:nvSpPr>
        <p:spPr>
          <a:xfrm>
            <a:off x="457200" y="1600200"/>
            <a:ext cx="3886200" cy="4525963"/>
          </a:xfrm>
        </p:spPr>
        <p:txBody>
          <a:bodyPr>
            <a:normAutofit fontScale="85000" lnSpcReduction="20000"/>
          </a:bodyPr>
          <a:lstStyle/>
          <a:p>
            <a:pPr algn="ctr">
              <a:buNone/>
            </a:pPr>
            <a:r>
              <a:rPr lang="en-US" sz="2400" dirty="0" smtClean="0">
                <a:solidFill>
                  <a:srgbClr val="FFFF00"/>
                </a:solidFill>
              </a:rPr>
              <a:t>Science Focus Year One </a:t>
            </a:r>
          </a:p>
          <a:p>
            <a:pPr algn="ctr">
              <a:buNone/>
            </a:pPr>
            <a:r>
              <a:rPr lang="en-US" sz="2400" dirty="0" smtClean="0">
                <a:solidFill>
                  <a:srgbClr val="FFFF00"/>
                </a:solidFill>
              </a:rPr>
              <a:t>1</a:t>
            </a:r>
            <a:r>
              <a:rPr lang="en-US" sz="2400" baseline="30000" dirty="0" smtClean="0">
                <a:solidFill>
                  <a:srgbClr val="FFFF00"/>
                </a:solidFill>
              </a:rPr>
              <a:t>st</a:t>
            </a:r>
            <a:r>
              <a:rPr lang="en-US" sz="2400" dirty="0" smtClean="0">
                <a:solidFill>
                  <a:srgbClr val="FFFF00"/>
                </a:solidFill>
              </a:rPr>
              <a:t>  Semester</a:t>
            </a:r>
          </a:p>
          <a:p>
            <a:pPr>
              <a:buNone/>
            </a:pPr>
            <a:r>
              <a:rPr lang="en-US" sz="2400" dirty="0" smtClean="0"/>
              <a:t>1. Group I HL English</a:t>
            </a:r>
          </a:p>
          <a:p>
            <a:pPr>
              <a:buNone/>
            </a:pPr>
            <a:r>
              <a:rPr lang="en-US" sz="2400" dirty="0" smtClean="0"/>
              <a:t>2. Group 2 SL  Second Language (Spanish, French or Latin)</a:t>
            </a:r>
          </a:p>
          <a:p>
            <a:pPr>
              <a:buNone/>
            </a:pPr>
            <a:r>
              <a:rPr lang="en-US" sz="2400" dirty="0" smtClean="0"/>
              <a:t>3. Group 3 HL History </a:t>
            </a:r>
          </a:p>
          <a:p>
            <a:pPr>
              <a:buNone/>
            </a:pPr>
            <a:r>
              <a:rPr lang="en-US" sz="2400" dirty="0" smtClean="0"/>
              <a:t>4. Group 4 HL Biology</a:t>
            </a:r>
          </a:p>
          <a:p>
            <a:pPr>
              <a:buNone/>
            </a:pPr>
            <a:r>
              <a:rPr lang="en-US" sz="2400" dirty="0" smtClean="0"/>
              <a:t>5. Group 5  SL Mathematical Studies  or Mathematics Standard Level</a:t>
            </a:r>
          </a:p>
          <a:p>
            <a:pPr>
              <a:buNone/>
            </a:pPr>
            <a:r>
              <a:rPr lang="en-US" sz="2400" dirty="0" smtClean="0"/>
              <a:t>6. Sixth Course/Elective </a:t>
            </a:r>
          </a:p>
          <a:p>
            <a:pPr>
              <a:buNone/>
            </a:pPr>
            <a:r>
              <a:rPr lang="en-US" sz="2400" smtClean="0"/>
              <a:t>     SL </a:t>
            </a:r>
            <a:r>
              <a:rPr lang="en-US" sz="2400" dirty="0" smtClean="0"/>
              <a:t>Chemistry  or ESS SL</a:t>
            </a:r>
          </a:p>
          <a:p>
            <a:pPr>
              <a:buNone/>
            </a:pPr>
            <a:r>
              <a:rPr lang="en-US" sz="2400" dirty="0" smtClean="0"/>
              <a:t>7. Open 1</a:t>
            </a:r>
            <a:r>
              <a:rPr lang="en-US" sz="2400" baseline="30000" dirty="0" smtClean="0"/>
              <a:t>st</a:t>
            </a:r>
            <a:r>
              <a:rPr lang="en-US" sz="2400" dirty="0" smtClean="0"/>
              <a:t> semester</a:t>
            </a:r>
          </a:p>
          <a:p>
            <a:pPr>
              <a:buNone/>
            </a:pPr>
            <a:endParaRPr lang="en-US" sz="2400" dirty="0" smtClean="0"/>
          </a:p>
          <a:p>
            <a:pPr>
              <a:buNone/>
            </a:pPr>
            <a:r>
              <a:rPr lang="en-US" sz="2400" dirty="0" smtClean="0"/>
              <a:t>  </a:t>
            </a:r>
            <a:endParaRPr lang="en-US" sz="2400" dirty="0"/>
          </a:p>
        </p:txBody>
      </p:sp>
      <p:sp>
        <p:nvSpPr>
          <p:cNvPr id="4" name="TextBox 3"/>
          <p:cNvSpPr txBox="1"/>
          <p:nvPr/>
        </p:nvSpPr>
        <p:spPr>
          <a:xfrm>
            <a:off x="4800600" y="1447800"/>
            <a:ext cx="3962400" cy="4493538"/>
          </a:xfrm>
          <a:prstGeom prst="rect">
            <a:avLst/>
          </a:prstGeom>
          <a:noFill/>
        </p:spPr>
        <p:txBody>
          <a:bodyPr wrap="square" rtlCol="0">
            <a:spAutoFit/>
          </a:bodyPr>
          <a:lstStyle/>
          <a:p>
            <a:pPr algn="ctr"/>
            <a:r>
              <a:rPr lang="en-US" sz="2200" dirty="0" smtClean="0">
                <a:solidFill>
                  <a:srgbClr val="FFFF00"/>
                </a:solidFill>
              </a:rPr>
              <a:t>Science Focus Year One </a:t>
            </a:r>
          </a:p>
          <a:p>
            <a:pPr algn="ctr"/>
            <a:r>
              <a:rPr lang="en-US" sz="2200" dirty="0" smtClean="0">
                <a:solidFill>
                  <a:srgbClr val="FFFF00"/>
                </a:solidFill>
              </a:rPr>
              <a:t>2</a:t>
            </a:r>
            <a:r>
              <a:rPr lang="en-US" sz="2200" baseline="30000" dirty="0" smtClean="0">
                <a:solidFill>
                  <a:srgbClr val="FFFF00"/>
                </a:solidFill>
              </a:rPr>
              <a:t>nd</a:t>
            </a:r>
            <a:r>
              <a:rPr lang="en-US" sz="2200" dirty="0" smtClean="0">
                <a:solidFill>
                  <a:srgbClr val="FFFF00"/>
                </a:solidFill>
              </a:rPr>
              <a:t> Semester</a:t>
            </a:r>
          </a:p>
          <a:p>
            <a:pPr marL="457200" indent="-457200">
              <a:buFont typeface="+mj-lt"/>
              <a:buAutoNum type="arabicPeriod"/>
            </a:pPr>
            <a:r>
              <a:rPr lang="en-US" sz="2200" dirty="0" smtClean="0"/>
              <a:t>Group 1 HL English</a:t>
            </a:r>
          </a:p>
          <a:p>
            <a:pPr marL="457200" indent="-457200">
              <a:buFont typeface="+mj-lt"/>
              <a:buAutoNum type="arabicPeriod"/>
            </a:pPr>
            <a:r>
              <a:rPr lang="en-US" sz="2200" dirty="0" smtClean="0"/>
              <a:t>Group 2 SL Second Language same language as 1</a:t>
            </a:r>
            <a:r>
              <a:rPr lang="en-US" sz="2200" baseline="30000" dirty="0" smtClean="0"/>
              <a:t>st</a:t>
            </a:r>
            <a:r>
              <a:rPr lang="en-US" sz="2200" dirty="0" smtClean="0"/>
              <a:t>  Semester</a:t>
            </a:r>
          </a:p>
          <a:p>
            <a:pPr marL="457200" indent="-457200">
              <a:buFont typeface="+mj-lt"/>
              <a:buAutoNum type="arabicPeriod"/>
            </a:pPr>
            <a:r>
              <a:rPr lang="en-US" sz="2200" dirty="0" smtClean="0"/>
              <a:t>Group 3 HL History </a:t>
            </a:r>
          </a:p>
          <a:p>
            <a:pPr marL="457200" indent="-457200">
              <a:buFont typeface="+mj-lt"/>
              <a:buAutoNum type="arabicPeriod"/>
            </a:pPr>
            <a:r>
              <a:rPr lang="en-US" sz="2200" dirty="0" smtClean="0"/>
              <a:t>Group 4 HL Biology</a:t>
            </a:r>
          </a:p>
          <a:p>
            <a:pPr marL="457200" indent="-457200">
              <a:buFont typeface="+mj-lt"/>
              <a:buAutoNum type="arabicPeriod"/>
            </a:pPr>
            <a:r>
              <a:rPr lang="en-US" sz="2200" dirty="0" smtClean="0"/>
              <a:t>Group 5 SL Mathematics</a:t>
            </a:r>
          </a:p>
          <a:p>
            <a:pPr marL="457200" indent="-457200">
              <a:buFont typeface="+mj-lt"/>
              <a:buAutoNum type="arabicPeriod"/>
            </a:pPr>
            <a:r>
              <a:rPr lang="en-US" sz="2200" dirty="0" smtClean="0"/>
              <a:t>Sixth Course /Elective</a:t>
            </a:r>
          </a:p>
          <a:p>
            <a:pPr marL="457200" indent="-457200"/>
            <a:r>
              <a:rPr lang="en-US" sz="2200" dirty="0" smtClean="0"/>
              <a:t>       SL Chemistry or ESS SL </a:t>
            </a:r>
          </a:p>
          <a:p>
            <a:pPr marL="457200" indent="-457200"/>
            <a:r>
              <a:rPr lang="en-US" sz="2200" dirty="0" smtClean="0"/>
              <a:t>7.     Theory of Knowledge</a:t>
            </a:r>
          </a:p>
          <a:p>
            <a:pPr marL="457200" indent="-457200"/>
            <a:endParaRPr lang="en-US" sz="2200" dirty="0"/>
          </a:p>
        </p:txBody>
      </p:sp>
      <p:pic>
        <p:nvPicPr>
          <p:cNvPr id="18434"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a:off x="304800" y="533400"/>
            <a:ext cx="838200" cy="605367"/>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rmAutofit/>
          </a:bodyPr>
          <a:lstStyle/>
          <a:p>
            <a:pPr eaLnBrk="1" hangingPunct="1"/>
            <a:r>
              <a:rPr lang="en-US" sz="2800" b="1" dirty="0">
                <a:solidFill>
                  <a:schemeClr val="bg1"/>
                </a:solidFill>
                <a:latin typeface="Gill Sans"/>
                <a:cs typeface="Gill Sans"/>
              </a:rPr>
              <a:t>Introduction to the International Baccalaureate</a:t>
            </a:r>
          </a:p>
        </p:txBody>
      </p:sp>
      <p:sp>
        <p:nvSpPr>
          <p:cNvPr id="21507" name="Rectangle 3"/>
          <p:cNvSpPr>
            <a:spLocks noGrp="1" noChangeArrowheads="1"/>
          </p:cNvSpPr>
          <p:nvPr>
            <p:ph type="body" idx="1"/>
          </p:nvPr>
        </p:nvSpPr>
        <p:spPr>
          <a:xfrm>
            <a:off x="4800600" y="1310640"/>
            <a:ext cx="3840480" cy="3870960"/>
          </a:xfrm>
        </p:spPr>
        <p:txBody>
          <a:bodyPr>
            <a:noAutofit/>
          </a:bodyPr>
          <a:lstStyle/>
          <a:p>
            <a:pPr eaLnBrk="1" hangingPunct="1"/>
            <a:r>
              <a:rPr lang="en-US" sz="2000" dirty="0">
                <a:latin typeface="Gill Sans"/>
                <a:cs typeface="Gill Sans"/>
              </a:rPr>
              <a:t>The International Baccalaureate Organization (IBO) is a nonprofit educational foundation established in 1968. </a:t>
            </a:r>
          </a:p>
          <a:p>
            <a:pPr eaLnBrk="1" hangingPunct="1"/>
            <a:endParaRPr lang="en-US" sz="1100" dirty="0">
              <a:latin typeface="Gill Sans"/>
              <a:cs typeface="Gill Sans"/>
            </a:endParaRPr>
          </a:p>
          <a:p>
            <a:pPr eaLnBrk="1" hangingPunct="1"/>
            <a:r>
              <a:rPr lang="en-US" sz="2000" dirty="0">
                <a:latin typeface="Gill Sans"/>
                <a:cs typeface="Gill Sans"/>
              </a:rPr>
              <a:t>IB currently works with </a:t>
            </a:r>
            <a:r>
              <a:rPr lang="en-US" sz="2000" dirty="0" smtClean="0">
                <a:latin typeface="Gill Sans"/>
                <a:cs typeface="Gill Sans"/>
              </a:rPr>
              <a:t>3,289 </a:t>
            </a:r>
            <a:r>
              <a:rPr lang="en-US" sz="2000" dirty="0">
                <a:latin typeface="Gill Sans"/>
                <a:cs typeface="Gill Sans"/>
              </a:rPr>
              <a:t>schools (56% public) in </a:t>
            </a:r>
            <a:r>
              <a:rPr lang="en-US" sz="2000" dirty="0" smtClean="0">
                <a:latin typeface="Gill Sans"/>
                <a:cs typeface="Gill Sans"/>
              </a:rPr>
              <a:t>140 countries </a:t>
            </a:r>
            <a:r>
              <a:rPr lang="en-US" sz="2000" dirty="0">
                <a:latin typeface="Gill Sans"/>
                <a:cs typeface="Gill Sans"/>
              </a:rPr>
              <a:t>to develop and offer three challenging programs to over </a:t>
            </a:r>
            <a:r>
              <a:rPr lang="en-US" sz="2000" dirty="0" smtClean="0">
                <a:latin typeface="Gill Sans"/>
                <a:cs typeface="Gill Sans"/>
              </a:rPr>
              <a:t>900,000 </a:t>
            </a:r>
            <a:r>
              <a:rPr lang="en-US" sz="2000" dirty="0">
                <a:latin typeface="Gill Sans"/>
                <a:cs typeface="Gill Sans"/>
              </a:rPr>
              <a:t>students aged 3 to 19 years.</a:t>
            </a:r>
          </a:p>
          <a:p>
            <a:pPr eaLnBrk="1" hangingPunct="1"/>
            <a:endParaRPr lang="en-US" sz="2000" dirty="0">
              <a:latin typeface="Gill Sans"/>
              <a:cs typeface="Gill Sans"/>
            </a:endParaRPr>
          </a:p>
        </p:txBody>
      </p:sp>
      <p:pic>
        <p:nvPicPr>
          <p:cNvPr id="38914"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3931920" y="6019800"/>
            <a:ext cx="685800" cy="613610"/>
          </a:xfrm>
          <a:prstGeom prst="rect">
            <a:avLst/>
          </a:prstGeom>
          <a:noFill/>
        </p:spPr>
      </p:pic>
      <p:pic>
        <p:nvPicPr>
          <p:cNvPr id="2050" name="Picture 2" descr="http://www.thedailybeast.com/content/newsweek/galleries/2010/06/13/best-high-schools-top-20/_jcr_content/gallery/slide4/image.img.jpg"/>
          <p:cNvPicPr>
            <a:picLocks noChangeAspect="1" noChangeArrowheads="1"/>
          </p:cNvPicPr>
          <p:nvPr/>
        </p:nvPicPr>
        <p:blipFill rotWithShape="1">
          <a:blip r:embed="rId4" cstate="print">
            <a:extLst>
              <a:ext uri="{28A0092B-C50C-407E-A947-70E740481C1C}">
                <a14:useLocalDpi xmlns="" xmlns:a14="http://schemas.microsoft.com/office/drawing/2010/main" val="0"/>
              </a:ext>
            </a:extLst>
          </a:blip>
          <a:srcRect l="20420" t="16600" b="4636"/>
          <a:stretch/>
        </p:blipFill>
        <p:spPr bwMode="auto">
          <a:xfrm>
            <a:off x="281940" y="1295400"/>
            <a:ext cx="4335780" cy="3398520"/>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extBox 1"/>
          <p:cNvSpPr txBox="1"/>
          <p:nvPr/>
        </p:nvSpPr>
        <p:spPr>
          <a:xfrm>
            <a:off x="152400" y="5105400"/>
            <a:ext cx="8481060" cy="646331"/>
          </a:xfrm>
          <a:prstGeom prst="rect">
            <a:avLst/>
          </a:prstGeom>
          <a:noFill/>
        </p:spPr>
        <p:txBody>
          <a:bodyPr wrap="square" rtlCol="0">
            <a:spAutoFit/>
          </a:bodyPr>
          <a:lstStyle/>
          <a:p>
            <a:pPr marL="285750" indent="-285750">
              <a:buFont typeface="Arial" pitchFamily="34" charset="0"/>
              <a:buChar char="•"/>
            </a:pPr>
            <a:r>
              <a:rPr lang="en-US" dirty="0">
                <a:latin typeface="Gill Sans"/>
                <a:cs typeface="Gill Sans"/>
              </a:rPr>
              <a:t>IB helps develop the intellectual, personal, emotional and social skills to live, learn and work in a rapidly globalizing world.</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2980" y="228600"/>
            <a:ext cx="7772400" cy="1143000"/>
          </a:xfrm>
        </p:spPr>
        <p:txBody>
          <a:bodyPr>
            <a:noAutofit/>
          </a:bodyPr>
          <a:lstStyle/>
          <a:p>
            <a:r>
              <a:rPr lang="en-US" sz="3600" dirty="0" smtClean="0"/>
              <a:t>Potential Course of Study for Hellgate Student with a Humanities Focus</a:t>
            </a:r>
            <a:endParaRPr lang="en-US" sz="3600" dirty="0"/>
          </a:p>
        </p:txBody>
      </p:sp>
      <p:sp>
        <p:nvSpPr>
          <p:cNvPr id="3" name="Content Placeholder 2"/>
          <p:cNvSpPr>
            <a:spLocks noGrp="1"/>
          </p:cNvSpPr>
          <p:nvPr>
            <p:ph idx="1"/>
          </p:nvPr>
        </p:nvSpPr>
        <p:spPr>
          <a:xfrm>
            <a:off x="815340" y="1524000"/>
            <a:ext cx="3429000" cy="4525963"/>
          </a:xfrm>
        </p:spPr>
        <p:txBody>
          <a:bodyPr>
            <a:normAutofit fontScale="47500" lnSpcReduction="20000"/>
          </a:bodyPr>
          <a:lstStyle/>
          <a:p>
            <a:pPr algn="ctr">
              <a:buNone/>
            </a:pPr>
            <a:r>
              <a:rPr lang="en-US" sz="3600" dirty="0" smtClean="0">
                <a:solidFill>
                  <a:srgbClr val="FFFF00"/>
                </a:solidFill>
              </a:rPr>
              <a:t>Humanities Focus Year One </a:t>
            </a:r>
          </a:p>
          <a:p>
            <a:pPr algn="ctr">
              <a:buNone/>
            </a:pPr>
            <a:r>
              <a:rPr lang="en-US" sz="3600" dirty="0" smtClean="0">
                <a:solidFill>
                  <a:srgbClr val="FFFF00"/>
                </a:solidFill>
              </a:rPr>
              <a:t>1</a:t>
            </a:r>
            <a:r>
              <a:rPr lang="en-US" sz="3600" baseline="30000" dirty="0" smtClean="0">
                <a:solidFill>
                  <a:srgbClr val="FFFF00"/>
                </a:solidFill>
              </a:rPr>
              <a:t>st</a:t>
            </a:r>
            <a:r>
              <a:rPr lang="en-US" sz="3600" dirty="0" smtClean="0">
                <a:solidFill>
                  <a:srgbClr val="FFFF00"/>
                </a:solidFill>
              </a:rPr>
              <a:t>  Semester</a:t>
            </a:r>
          </a:p>
          <a:p>
            <a:pPr>
              <a:buAutoNum type="arabicPeriod"/>
            </a:pPr>
            <a:r>
              <a:rPr lang="en-US" sz="4200" dirty="0" smtClean="0"/>
              <a:t>Group 1 HL English</a:t>
            </a:r>
          </a:p>
          <a:p>
            <a:pPr>
              <a:buAutoNum type="arabicPeriod"/>
            </a:pPr>
            <a:r>
              <a:rPr lang="en-US" sz="4200" dirty="0" smtClean="0"/>
              <a:t>Group 2 HL/SL Language Acquisition(Spanish, French, Latin)</a:t>
            </a:r>
          </a:p>
          <a:p>
            <a:pPr>
              <a:buAutoNum type="arabicPeriod"/>
            </a:pPr>
            <a:r>
              <a:rPr lang="en-US" sz="4200" dirty="0" smtClean="0"/>
              <a:t> Group 3 HL History</a:t>
            </a:r>
          </a:p>
          <a:p>
            <a:pPr>
              <a:buAutoNum type="arabicPeriod"/>
            </a:pPr>
            <a:r>
              <a:rPr lang="en-US" sz="4200" dirty="0" smtClean="0"/>
              <a:t> Group 4 SL ESS (one year course)</a:t>
            </a:r>
          </a:p>
          <a:p>
            <a:pPr>
              <a:buAutoNum type="arabicPeriod"/>
            </a:pPr>
            <a:r>
              <a:rPr lang="en-US" sz="4200" dirty="0" smtClean="0"/>
              <a:t> Group 5 SL Mathematical Studies or Mathematics SL</a:t>
            </a:r>
          </a:p>
          <a:p>
            <a:pPr>
              <a:buAutoNum type="arabicPeriod"/>
            </a:pPr>
            <a:r>
              <a:rPr lang="en-US" sz="4200" dirty="0" smtClean="0"/>
              <a:t> Sixth Course/Elective</a:t>
            </a:r>
          </a:p>
          <a:p>
            <a:pPr>
              <a:buNone/>
            </a:pPr>
            <a:r>
              <a:rPr lang="en-US" sz="4200" dirty="0" smtClean="0"/>
              <a:t>        Group 6 Art HL/SL Visual Arts or SL Film or SL Chemistry</a:t>
            </a:r>
          </a:p>
          <a:p>
            <a:pPr>
              <a:buNone/>
            </a:pPr>
            <a:r>
              <a:rPr lang="en-US" sz="4200" dirty="0" smtClean="0"/>
              <a:t>7.   Open 1</a:t>
            </a:r>
            <a:r>
              <a:rPr lang="en-US" sz="4200" baseline="30000" dirty="0" smtClean="0"/>
              <a:t>st</a:t>
            </a:r>
            <a:r>
              <a:rPr lang="en-US" sz="4200" dirty="0" smtClean="0"/>
              <a:t> semester</a:t>
            </a:r>
          </a:p>
          <a:p>
            <a:endParaRPr lang="en-US" dirty="0"/>
          </a:p>
        </p:txBody>
      </p:sp>
      <p:sp>
        <p:nvSpPr>
          <p:cNvPr id="4" name="TextBox 3"/>
          <p:cNvSpPr txBox="1"/>
          <p:nvPr/>
        </p:nvSpPr>
        <p:spPr>
          <a:xfrm>
            <a:off x="5181600" y="1524000"/>
            <a:ext cx="3276600" cy="4093428"/>
          </a:xfrm>
          <a:prstGeom prst="rect">
            <a:avLst/>
          </a:prstGeom>
          <a:noFill/>
        </p:spPr>
        <p:txBody>
          <a:bodyPr wrap="square" rtlCol="0">
            <a:spAutoFit/>
          </a:bodyPr>
          <a:lstStyle/>
          <a:p>
            <a:pPr algn="ctr"/>
            <a:r>
              <a:rPr lang="en-US" sz="2000" dirty="0" smtClean="0">
                <a:solidFill>
                  <a:srgbClr val="FFFF00"/>
                </a:solidFill>
              </a:rPr>
              <a:t>Humanities Focus Year One </a:t>
            </a:r>
          </a:p>
          <a:p>
            <a:pPr algn="ctr"/>
            <a:r>
              <a:rPr lang="en-US" sz="2000" dirty="0" smtClean="0">
                <a:solidFill>
                  <a:srgbClr val="FFFF00"/>
                </a:solidFill>
              </a:rPr>
              <a:t>2</a:t>
            </a:r>
            <a:r>
              <a:rPr lang="en-US" sz="2000" baseline="30000" dirty="0" smtClean="0">
                <a:solidFill>
                  <a:srgbClr val="FFFF00"/>
                </a:solidFill>
              </a:rPr>
              <a:t>nd</a:t>
            </a:r>
            <a:r>
              <a:rPr lang="en-US" sz="2000" dirty="0" smtClean="0">
                <a:solidFill>
                  <a:srgbClr val="FFFF00"/>
                </a:solidFill>
              </a:rPr>
              <a:t> Semester</a:t>
            </a:r>
          </a:p>
          <a:p>
            <a:pPr marL="342900" indent="-342900">
              <a:buFont typeface="+mj-lt"/>
              <a:buAutoNum type="arabicPeriod"/>
            </a:pPr>
            <a:r>
              <a:rPr lang="en-US" sz="2000" dirty="0" smtClean="0"/>
              <a:t>Group 1 HL English</a:t>
            </a:r>
          </a:p>
          <a:p>
            <a:pPr marL="342900" indent="-342900">
              <a:buFont typeface="+mj-lt"/>
              <a:buAutoNum type="arabicPeriod"/>
            </a:pPr>
            <a:r>
              <a:rPr lang="en-US" sz="2000" dirty="0" smtClean="0"/>
              <a:t>Group 2 HL/SL Language Acquisition same as 1</a:t>
            </a:r>
            <a:r>
              <a:rPr lang="en-US" sz="2000" baseline="30000" dirty="0" smtClean="0"/>
              <a:t>st</a:t>
            </a:r>
            <a:r>
              <a:rPr lang="en-US" sz="2000" dirty="0" smtClean="0"/>
              <a:t> Semester</a:t>
            </a:r>
          </a:p>
          <a:p>
            <a:pPr marL="342900" indent="-342900">
              <a:buFont typeface="+mj-lt"/>
              <a:buAutoNum type="arabicPeriod"/>
            </a:pPr>
            <a:r>
              <a:rPr lang="en-US" sz="2000" dirty="0" smtClean="0"/>
              <a:t>Group 3 HL History</a:t>
            </a:r>
          </a:p>
          <a:p>
            <a:pPr marL="342900" indent="-342900">
              <a:buFont typeface="+mj-lt"/>
              <a:buAutoNum type="arabicPeriod"/>
            </a:pPr>
            <a:r>
              <a:rPr lang="en-US" sz="2000" dirty="0" smtClean="0"/>
              <a:t>Group 4 SL ESS (one year course)</a:t>
            </a:r>
          </a:p>
          <a:p>
            <a:pPr marL="342900" indent="-342900">
              <a:buFont typeface="+mj-lt"/>
              <a:buAutoNum type="arabicPeriod"/>
            </a:pPr>
            <a:r>
              <a:rPr lang="en-US" sz="2000" dirty="0" smtClean="0"/>
              <a:t>Group 5 SL Mathematics</a:t>
            </a:r>
          </a:p>
          <a:p>
            <a:pPr marL="342900" indent="-342900">
              <a:buFont typeface="+mj-lt"/>
              <a:buAutoNum type="arabicPeriod"/>
            </a:pPr>
            <a:r>
              <a:rPr lang="en-US" sz="2000" dirty="0" smtClean="0"/>
              <a:t>Sixth Course same as 1</a:t>
            </a:r>
            <a:r>
              <a:rPr lang="en-US" sz="2000" baseline="30000" dirty="0" smtClean="0"/>
              <a:t>st</a:t>
            </a:r>
            <a:r>
              <a:rPr lang="en-US" sz="2000" dirty="0" smtClean="0"/>
              <a:t> Semester</a:t>
            </a:r>
          </a:p>
          <a:p>
            <a:pPr marL="342900" indent="-342900">
              <a:buFont typeface="+mj-lt"/>
              <a:buAutoNum type="arabicPeriod"/>
            </a:pPr>
            <a:r>
              <a:rPr lang="en-US" sz="2000" dirty="0" smtClean="0"/>
              <a:t>Theory of Knowledge </a:t>
            </a:r>
            <a:endParaRPr lang="en-US" sz="2000" dirty="0"/>
          </a:p>
        </p:txBody>
      </p:sp>
      <p:pic>
        <p:nvPicPr>
          <p:cNvPr id="15362"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a:off x="304800" y="556260"/>
            <a:ext cx="990600" cy="594360"/>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04800"/>
            <a:ext cx="8229600" cy="1143000"/>
          </a:xfrm>
        </p:spPr>
        <p:txBody>
          <a:bodyPr>
            <a:normAutofit/>
          </a:bodyPr>
          <a:lstStyle/>
          <a:p>
            <a:r>
              <a:rPr lang="en-US" dirty="0" smtClean="0"/>
              <a:t>Potential Course of Study, </a:t>
            </a:r>
            <a:r>
              <a:rPr lang="en-US" sz="2800" dirty="0" smtClean="0"/>
              <a:t>Continued</a:t>
            </a:r>
            <a:endParaRPr lang="en-US" sz="2800" dirty="0"/>
          </a:p>
        </p:txBody>
      </p:sp>
      <p:sp>
        <p:nvSpPr>
          <p:cNvPr id="3" name="Content Placeholder 2"/>
          <p:cNvSpPr>
            <a:spLocks noGrp="1"/>
          </p:cNvSpPr>
          <p:nvPr>
            <p:ph idx="1"/>
          </p:nvPr>
        </p:nvSpPr>
        <p:spPr>
          <a:xfrm>
            <a:off x="457200" y="1600201"/>
            <a:ext cx="8229600" cy="3810000"/>
          </a:xfrm>
        </p:spPr>
        <p:txBody>
          <a:bodyPr>
            <a:normAutofit fontScale="85000" lnSpcReduction="20000"/>
          </a:bodyPr>
          <a:lstStyle/>
          <a:p>
            <a:pPr algn="ctr">
              <a:buNone/>
            </a:pPr>
            <a:r>
              <a:rPr lang="en-US" dirty="0" smtClean="0">
                <a:solidFill>
                  <a:srgbClr val="FFFF00"/>
                </a:solidFill>
              </a:rPr>
              <a:t>Arts Focus Year One 1</a:t>
            </a:r>
            <a:r>
              <a:rPr lang="en-US" baseline="30000" dirty="0" smtClean="0">
                <a:solidFill>
                  <a:srgbClr val="FFFF00"/>
                </a:solidFill>
              </a:rPr>
              <a:t>st</a:t>
            </a:r>
            <a:r>
              <a:rPr lang="en-US" dirty="0" smtClean="0">
                <a:solidFill>
                  <a:srgbClr val="FFFF00"/>
                </a:solidFill>
              </a:rPr>
              <a:t> Semester</a:t>
            </a:r>
          </a:p>
          <a:p>
            <a:pPr marL="514350" indent="-514350">
              <a:buFont typeface="+mj-lt"/>
              <a:buAutoNum type="arabicPeriod"/>
            </a:pPr>
            <a:r>
              <a:rPr lang="en-US" dirty="0" smtClean="0"/>
              <a:t>Group 1 HL English</a:t>
            </a:r>
          </a:p>
          <a:p>
            <a:pPr marL="514350" indent="-514350">
              <a:buFont typeface="+mj-lt"/>
              <a:buAutoNum type="arabicPeriod"/>
            </a:pPr>
            <a:r>
              <a:rPr lang="en-US" dirty="0" smtClean="0"/>
              <a:t>Group 2 SL Second Language</a:t>
            </a:r>
          </a:p>
          <a:p>
            <a:pPr marL="514350" indent="-514350">
              <a:buFont typeface="+mj-lt"/>
              <a:buAutoNum type="arabicPeriod"/>
            </a:pPr>
            <a:r>
              <a:rPr lang="en-US" dirty="0" smtClean="0"/>
              <a:t>Group 3 HL History </a:t>
            </a:r>
          </a:p>
          <a:p>
            <a:pPr marL="514350" indent="-514350">
              <a:buFont typeface="+mj-lt"/>
              <a:buAutoNum type="arabicPeriod"/>
            </a:pPr>
            <a:r>
              <a:rPr lang="en-US" dirty="0" smtClean="0"/>
              <a:t>Group 4 SL Chemistry or ESS</a:t>
            </a:r>
          </a:p>
          <a:p>
            <a:pPr marL="514350" indent="-514350">
              <a:buFont typeface="+mj-lt"/>
              <a:buAutoNum type="arabicPeriod"/>
            </a:pPr>
            <a:r>
              <a:rPr lang="en-US" dirty="0" smtClean="0"/>
              <a:t>Group 5 SL Mathematical Studies or Mathematics Standard Level</a:t>
            </a:r>
          </a:p>
          <a:p>
            <a:pPr marL="514350" indent="-514350">
              <a:buFont typeface="+mj-lt"/>
              <a:buAutoNum type="arabicPeriod"/>
            </a:pPr>
            <a:r>
              <a:rPr lang="en-US" dirty="0" smtClean="0"/>
              <a:t>Group 6 HL Visual Arts</a:t>
            </a:r>
          </a:p>
          <a:p>
            <a:pPr marL="514350" indent="-514350">
              <a:buFont typeface="+mj-lt"/>
              <a:buAutoNum type="arabicPeriod"/>
            </a:pPr>
            <a:r>
              <a:rPr lang="en-US" dirty="0" smtClean="0"/>
              <a:t>Elective 1</a:t>
            </a:r>
            <a:r>
              <a:rPr lang="en-US" baseline="30000" dirty="0" smtClean="0"/>
              <a:t>st</a:t>
            </a:r>
            <a:r>
              <a:rPr lang="en-US" dirty="0" smtClean="0"/>
              <a:t> Semester </a:t>
            </a:r>
            <a:r>
              <a:rPr lang="en-US" dirty="0" err="1" smtClean="0"/>
              <a:t>ToK</a:t>
            </a:r>
            <a:r>
              <a:rPr lang="en-US" dirty="0" smtClean="0"/>
              <a:t> 2</a:t>
            </a:r>
            <a:r>
              <a:rPr lang="en-US" baseline="30000" dirty="0" smtClean="0"/>
              <a:t>nd</a:t>
            </a:r>
            <a:r>
              <a:rPr lang="en-US" dirty="0" smtClean="0"/>
              <a:t> Semester</a:t>
            </a:r>
            <a:endParaRPr lang="en-US" dirty="0"/>
          </a:p>
        </p:txBody>
      </p:sp>
      <p:pic>
        <p:nvPicPr>
          <p:cNvPr id="17410"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a:off x="137160" y="609600"/>
            <a:ext cx="800100" cy="533400"/>
          </a:xfrm>
          <a:prstGeom prst="rect">
            <a:avLst/>
          </a:prstGeom>
          <a:noFill/>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4600"/>
            <a:ext cx="8229600" cy="1143000"/>
          </a:xfrm>
        </p:spPr>
        <p:txBody>
          <a:bodyPr>
            <a:normAutofit/>
          </a:bodyPr>
          <a:lstStyle/>
          <a:p>
            <a:r>
              <a:rPr lang="en-US" sz="6600" dirty="0" smtClean="0"/>
              <a:t>Questions?</a:t>
            </a:r>
            <a:endParaRPr lang="en-US" sz="6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8229600" cy="1143000"/>
          </a:xfrm>
        </p:spPr>
        <p:txBody>
          <a:bodyPr>
            <a:normAutofit fontScale="90000"/>
          </a:bodyPr>
          <a:lstStyle/>
          <a:p>
            <a:r>
              <a:rPr lang="en-US" dirty="0" smtClean="0">
                <a:solidFill>
                  <a:schemeClr val="bg1"/>
                </a:solidFill>
              </a:rPr>
              <a:t>The New Century: Educating </a:t>
            </a:r>
            <a:br>
              <a:rPr lang="en-US" dirty="0" smtClean="0">
                <a:solidFill>
                  <a:schemeClr val="bg1"/>
                </a:solidFill>
              </a:rPr>
            </a:br>
            <a:r>
              <a:rPr lang="en-US" dirty="0" smtClean="0">
                <a:solidFill>
                  <a:schemeClr val="bg1"/>
                </a:solidFill>
              </a:rPr>
              <a:t>Students for the 21</a:t>
            </a:r>
            <a:r>
              <a:rPr lang="en-US" baseline="30000" dirty="0" smtClean="0">
                <a:solidFill>
                  <a:schemeClr val="bg1"/>
                </a:solidFill>
              </a:rPr>
              <a:t>st</a:t>
            </a:r>
            <a:r>
              <a:rPr lang="en-US" dirty="0" smtClean="0">
                <a:solidFill>
                  <a:schemeClr val="bg1"/>
                </a:solidFill>
              </a:rPr>
              <a:t> Century</a:t>
            </a:r>
            <a:endParaRPr lang="en-US" dirty="0">
              <a:solidFill>
                <a:schemeClr val="bg1"/>
              </a:solidFill>
            </a:endParaRPr>
          </a:p>
        </p:txBody>
      </p:sp>
      <p:sp>
        <p:nvSpPr>
          <p:cNvPr id="3" name="Content Placeholder 2"/>
          <p:cNvSpPr>
            <a:spLocks noGrp="1"/>
          </p:cNvSpPr>
          <p:nvPr>
            <p:ph idx="1"/>
          </p:nvPr>
        </p:nvSpPr>
        <p:spPr>
          <a:xfrm>
            <a:off x="1110887" y="2286000"/>
            <a:ext cx="6487887" cy="3276600"/>
          </a:xfrm>
        </p:spPr>
        <p:txBody>
          <a:bodyPr/>
          <a:lstStyle/>
          <a:p>
            <a:r>
              <a:rPr lang="en-US" b="1" dirty="0" smtClean="0"/>
              <a:t>Globalization</a:t>
            </a:r>
          </a:p>
          <a:p>
            <a:r>
              <a:rPr lang="en-US" b="1" dirty="0" smtClean="0"/>
              <a:t>Continually evolving technologies</a:t>
            </a:r>
          </a:p>
          <a:p>
            <a:r>
              <a:rPr lang="en-US" b="1" dirty="0" smtClean="0"/>
              <a:t>Economic challenges </a:t>
            </a:r>
          </a:p>
          <a:p>
            <a:r>
              <a:rPr lang="en-US" b="1" dirty="0" smtClean="0"/>
              <a:t>Cultural diversity</a:t>
            </a:r>
          </a:p>
          <a:p>
            <a:r>
              <a:rPr lang="en-US" b="1" dirty="0" smtClean="0"/>
              <a:t>Less predictability &amp; stability</a:t>
            </a:r>
          </a:p>
          <a:p>
            <a:pPr>
              <a:buNone/>
            </a:pPr>
            <a:endParaRPr lang="en-US" dirty="0"/>
          </a:p>
        </p:txBody>
      </p:sp>
      <p:pic>
        <p:nvPicPr>
          <p:cNvPr id="36866"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a:off x="762000" y="1143000"/>
            <a:ext cx="636815" cy="4953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8229600" cy="1143000"/>
          </a:xfrm>
        </p:spPr>
        <p:txBody>
          <a:bodyPr>
            <a:normAutofit fontScale="90000"/>
          </a:bodyPr>
          <a:lstStyle/>
          <a:p>
            <a:r>
              <a:rPr lang="en-US" dirty="0">
                <a:solidFill>
                  <a:schemeClr val="bg1"/>
                </a:solidFill>
              </a:rPr>
              <a:t>T</a:t>
            </a:r>
            <a:r>
              <a:rPr lang="en-US" dirty="0" smtClean="0">
                <a:solidFill>
                  <a:schemeClr val="bg1"/>
                </a:solidFill>
              </a:rPr>
              <a:t>he IB Diploma Program Prepares Students for the </a:t>
            </a:r>
            <a:r>
              <a:rPr lang="en-US" dirty="0" err="1" smtClean="0">
                <a:solidFill>
                  <a:schemeClr val="bg1"/>
                </a:solidFill>
              </a:rPr>
              <a:t>the</a:t>
            </a:r>
            <a:r>
              <a:rPr lang="en-US" dirty="0" smtClean="0">
                <a:solidFill>
                  <a:schemeClr val="bg1"/>
                </a:solidFill>
              </a:rPr>
              <a:t> 21</a:t>
            </a:r>
            <a:r>
              <a:rPr lang="en-US" baseline="30000" dirty="0" smtClean="0">
                <a:solidFill>
                  <a:schemeClr val="bg1"/>
                </a:solidFill>
              </a:rPr>
              <a:t>st</a:t>
            </a:r>
            <a:r>
              <a:rPr lang="en-US" dirty="0" smtClean="0">
                <a:solidFill>
                  <a:schemeClr val="bg1"/>
                </a:solidFill>
              </a:rPr>
              <a:t> century </a:t>
            </a:r>
            <a:endParaRPr lang="en-US" dirty="0">
              <a:solidFill>
                <a:schemeClr val="bg1"/>
              </a:solidFill>
            </a:endParaRPr>
          </a:p>
        </p:txBody>
      </p:sp>
      <p:sp>
        <p:nvSpPr>
          <p:cNvPr id="3" name="Content Placeholder 2"/>
          <p:cNvSpPr>
            <a:spLocks noGrp="1"/>
          </p:cNvSpPr>
          <p:nvPr>
            <p:ph idx="1"/>
          </p:nvPr>
        </p:nvSpPr>
        <p:spPr>
          <a:xfrm>
            <a:off x="228600" y="1673817"/>
            <a:ext cx="5104773" cy="4114800"/>
          </a:xfrm>
        </p:spPr>
        <p:txBody>
          <a:bodyPr>
            <a:normAutofit lnSpcReduction="10000"/>
          </a:bodyPr>
          <a:lstStyle/>
          <a:p>
            <a:r>
              <a:rPr lang="en-US" sz="2400" dirty="0" smtClean="0"/>
              <a:t>A broad, balanced, challenging curriculum</a:t>
            </a:r>
          </a:p>
          <a:p>
            <a:r>
              <a:rPr lang="en-US" sz="2400" dirty="0" smtClean="0"/>
              <a:t>Development of critical‐thinking, problem solving, and reflective skills</a:t>
            </a:r>
          </a:p>
          <a:p>
            <a:r>
              <a:rPr lang="en-US" sz="2400" dirty="0" smtClean="0"/>
              <a:t>Development of research skills</a:t>
            </a:r>
          </a:p>
          <a:p>
            <a:r>
              <a:rPr lang="en-US" sz="2400" dirty="0" smtClean="0"/>
              <a:t>Development of independent learning skills</a:t>
            </a:r>
          </a:p>
          <a:p>
            <a:r>
              <a:rPr lang="en-US" sz="2400" dirty="0" smtClean="0"/>
              <a:t>Development of intercultural understanding</a:t>
            </a:r>
          </a:p>
          <a:p>
            <a:r>
              <a:rPr lang="en-US" sz="2400" dirty="0" smtClean="0"/>
              <a:t>A globally recognized university entrance qualification</a:t>
            </a:r>
          </a:p>
          <a:p>
            <a:endParaRPr lang="en-US" dirty="0"/>
          </a:p>
        </p:txBody>
      </p:sp>
      <p:pic>
        <p:nvPicPr>
          <p:cNvPr id="35842"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a:off x="398417" y="495300"/>
            <a:ext cx="827314" cy="723900"/>
          </a:xfrm>
          <a:prstGeom prst="rect">
            <a:avLst/>
          </a:prstGeom>
          <a:noFill/>
        </p:spPr>
      </p:pic>
      <p:pic>
        <p:nvPicPr>
          <p:cNvPr id="5" name="Picture 4" descr="emergent_21st_century_teacher">
            <a:hlinkClick r:id="rId3"/>
          </p:cNvPr>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5257801" y="1828800"/>
            <a:ext cx="3657600" cy="4191000"/>
          </a:xfrm>
          <a:prstGeom prst="rect">
            <a:avLst/>
          </a:prstGeom>
          <a:noFill/>
          <a:ln>
            <a:noFill/>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90563"/>
            <a:ext cx="7353300" cy="1143000"/>
          </a:xfrm>
        </p:spPr>
        <p:txBody>
          <a:bodyPr>
            <a:normAutofit fontScale="90000"/>
          </a:bodyPr>
          <a:lstStyle/>
          <a:p>
            <a:r>
              <a:rPr lang="en-US" dirty="0" smtClean="0">
                <a:solidFill>
                  <a:schemeClr val="bg1"/>
                </a:solidFill>
              </a:rPr>
              <a:t>What Makes the IB Diploma </a:t>
            </a:r>
            <a:br>
              <a:rPr lang="en-US" dirty="0" smtClean="0">
                <a:solidFill>
                  <a:schemeClr val="bg1"/>
                </a:solidFill>
              </a:rPr>
            </a:br>
            <a:r>
              <a:rPr lang="en-US" dirty="0" smtClean="0">
                <a:solidFill>
                  <a:schemeClr val="bg1"/>
                </a:solidFill>
              </a:rPr>
              <a:t>Program Unique?</a:t>
            </a:r>
            <a:endParaRPr lang="en-US" dirty="0">
              <a:solidFill>
                <a:schemeClr val="bg1"/>
              </a:solidFill>
            </a:endParaRPr>
          </a:p>
        </p:txBody>
      </p:sp>
      <p:sp>
        <p:nvSpPr>
          <p:cNvPr id="3" name="Content Placeholder 2"/>
          <p:cNvSpPr>
            <a:spLocks noGrp="1"/>
          </p:cNvSpPr>
          <p:nvPr>
            <p:ph idx="1"/>
          </p:nvPr>
        </p:nvSpPr>
        <p:spPr>
          <a:xfrm>
            <a:off x="365760" y="2247900"/>
            <a:ext cx="4953000" cy="3276600"/>
          </a:xfrm>
        </p:spPr>
        <p:txBody>
          <a:bodyPr>
            <a:normAutofit fontScale="40000" lnSpcReduction="20000"/>
          </a:bodyPr>
          <a:lstStyle/>
          <a:p>
            <a:r>
              <a:rPr lang="en-US" sz="7000" dirty="0" smtClean="0">
                <a:latin typeface="Gill Sans"/>
              </a:rPr>
              <a:t>Interdisciplinary approach      to education</a:t>
            </a:r>
          </a:p>
          <a:p>
            <a:r>
              <a:rPr lang="en-US" sz="7000" dirty="0" smtClean="0">
                <a:latin typeface="Gill Sans"/>
              </a:rPr>
              <a:t>Two year commitment</a:t>
            </a:r>
          </a:p>
          <a:p>
            <a:r>
              <a:rPr lang="en-US" sz="7000" dirty="0" smtClean="0">
                <a:latin typeface="Gill Sans"/>
              </a:rPr>
              <a:t>Academic support</a:t>
            </a:r>
          </a:p>
          <a:p>
            <a:pPr>
              <a:lnSpc>
                <a:spcPct val="120000"/>
              </a:lnSpc>
              <a:spcBef>
                <a:spcPts val="600"/>
              </a:spcBef>
              <a:spcAft>
                <a:spcPts val="600"/>
              </a:spcAft>
            </a:pPr>
            <a:r>
              <a:rPr lang="en-US" sz="7000" dirty="0" smtClean="0">
                <a:latin typeface="Gill Sans"/>
              </a:rPr>
              <a:t>Extracurricular focus</a:t>
            </a:r>
          </a:p>
          <a:p>
            <a:r>
              <a:rPr lang="en-US" sz="7000" dirty="0" smtClean="0">
                <a:latin typeface="Gill Sans"/>
              </a:rPr>
              <a:t>International Mindedness </a:t>
            </a:r>
          </a:p>
          <a:p>
            <a:endParaRPr lang="en-US" sz="3000" dirty="0" smtClean="0">
              <a:latin typeface="Gill Sans"/>
            </a:endParaRPr>
          </a:p>
          <a:p>
            <a:endParaRPr lang="en-US" sz="2000" dirty="0" smtClean="0">
              <a:latin typeface="Gill Sans"/>
            </a:endParaRPr>
          </a:p>
          <a:p>
            <a:pPr>
              <a:buNone/>
            </a:pPr>
            <a:r>
              <a:rPr lang="en-US" sz="2000" dirty="0" smtClean="0">
                <a:latin typeface="Gill Sans"/>
              </a:rPr>
              <a:t>	</a:t>
            </a:r>
            <a:endParaRPr lang="en-US" sz="2400" dirty="0" smtClean="0"/>
          </a:p>
          <a:p>
            <a:pPr>
              <a:buNone/>
            </a:pPr>
            <a:endParaRPr lang="en-US" sz="2400" dirty="0" smtClean="0"/>
          </a:p>
          <a:p>
            <a:endParaRPr lang="en-US" sz="2400" dirty="0" smtClean="0"/>
          </a:p>
          <a:p>
            <a:pPr>
              <a:buNone/>
            </a:pPr>
            <a:endParaRPr lang="en-US" dirty="0"/>
          </a:p>
        </p:txBody>
      </p:sp>
      <p:pic>
        <p:nvPicPr>
          <p:cNvPr id="34818" name="Picture 2" descr="http://www.idealist.org/images/uploads/e2/e20e3b17-f8b8-4ade-b01b-a90d80788348-m.jpg"/>
          <p:cNvPicPr>
            <a:picLocks noChangeAspect="1" noChangeArrowheads="1"/>
          </p:cNvPicPr>
          <p:nvPr/>
        </p:nvPicPr>
        <p:blipFill>
          <a:blip r:embed="rId2" cstate="print"/>
          <a:srcRect/>
          <a:stretch>
            <a:fillRect/>
          </a:stretch>
        </p:blipFill>
        <p:spPr bwMode="auto">
          <a:xfrm>
            <a:off x="609600" y="859631"/>
            <a:ext cx="990600" cy="804863"/>
          </a:xfrm>
          <a:prstGeom prst="rect">
            <a:avLst/>
          </a:prstGeom>
          <a:noFill/>
        </p:spPr>
      </p:pic>
      <p:pic>
        <p:nvPicPr>
          <p:cNvPr id="1026" name="Picture 2" descr="http://www.catea.gatech.edu/scitrainU/images/Teacher_with_students.jpg"/>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5105400" y="1981200"/>
            <a:ext cx="3810000" cy="3810000"/>
          </a:xfrm>
          <a:prstGeom prst="rect">
            <a:avLst/>
          </a:prstGeom>
          <a:noFill/>
          <a:extLst>
            <a:ext uri="{909E8E84-426E-40DD-AFC4-6F175D3DCCD1}">
              <a14:hiddenFill xmlns=""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
            <a:ext cx="8229600" cy="1143000"/>
          </a:xfrm>
        </p:spPr>
        <p:txBody>
          <a:bodyPr/>
          <a:lstStyle/>
          <a:p>
            <a:r>
              <a:rPr lang="en-US" sz="3200" b="1" dirty="0" smtClean="0">
                <a:solidFill>
                  <a:srgbClr val="000000"/>
                </a:solidFill>
                <a:latin typeface="Gill Sans"/>
                <a:cs typeface="Gill Sans"/>
              </a:rPr>
              <a:t>What is the Learner Profile?</a:t>
            </a:r>
            <a:endParaRPr lang="en-US" sz="3200" dirty="0"/>
          </a:p>
        </p:txBody>
      </p:sp>
      <p:pic>
        <p:nvPicPr>
          <p:cNvPr id="4" name="Picture 3"/>
          <p:cNvPicPr>
            <a:picLocks noChangeAspect="1" noChangeArrowheads="1"/>
          </p:cNvPicPr>
          <p:nvPr/>
        </p:nvPicPr>
        <p:blipFill>
          <a:blip r:embed="rId2" cstate="print"/>
          <a:srcRect b="36441"/>
          <a:stretch>
            <a:fillRect/>
          </a:stretch>
        </p:blipFill>
        <p:spPr bwMode="auto">
          <a:xfrm>
            <a:off x="3857055" y="1600201"/>
            <a:ext cx="4978018" cy="4343400"/>
          </a:xfrm>
          <a:prstGeom prst="rect">
            <a:avLst/>
          </a:prstGeom>
          <a:noFill/>
          <a:ln w="9525">
            <a:noFill/>
            <a:miter lim="800000"/>
            <a:headEnd/>
            <a:tailEnd/>
          </a:ln>
          <a:effectLst/>
        </p:spPr>
      </p:pic>
      <p:sp>
        <p:nvSpPr>
          <p:cNvPr id="6" name="TextBox 5"/>
          <p:cNvSpPr txBox="1"/>
          <p:nvPr/>
        </p:nvSpPr>
        <p:spPr>
          <a:xfrm>
            <a:off x="457200" y="2286000"/>
            <a:ext cx="3276600" cy="2677656"/>
          </a:xfrm>
          <a:prstGeom prst="rect">
            <a:avLst/>
          </a:prstGeom>
          <a:noFill/>
        </p:spPr>
        <p:txBody>
          <a:bodyPr wrap="square" rtlCol="0">
            <a:spAutoFit/>
          </a:bodyPr>
          <a:lstStyle/>
          <a:p>
            <a:pPr>
              <a:spcBef>
                <a:spcPct val="50000"/>
              </a:spcBef>
            </a:pPr>
            <a:r>
              <a:rPr lang="en-GB" sz="2400" dirty="0" smtClean="0">
                <a:latin typeface="+mj-lt"/>
                <a:cs typeface="Gill Sans"/>
              </a:rPr>
              <a:t>The Learner Profile promotes the education of the whole person, emphasizing intellectual, personal, emotional and social growth through all domains of knowledge. </a:t>
            </a:r>
            <a:endParaRPr lang="en-GB" sz="2400" dirty="0">
              <a:latin typeface="+mj-lt"/>
              <a:cs typeface="Gill Sans"/>
            </a:endParaRPr>
          </a:p>
        </p:txBody>
      </p:sp>
      <p:pic>
        <p:nvPicPr>
          <p:cNvPr id="33794"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971550" y="609600"/>
            <a:ext cx="647700" cy="457200"/>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solidFill>
                  <a:srgbClr val="000000"/>
                </a:solidFill>
                <a:latin typeface="Gill Sans"/>
                <a:cs typeface="Gill Sans"/>
              </a:rPr>
              <a:t>What does the DP </a:t>
            </a:r>
            <a:br>
              <a:rPr lang="en-GB" b="1" dirty="0" smtClean="0">
                <a:solidFill>
                  <a:srgbClr val="000000"/>
                </a:solidFill>
                <a:latin typeface="Gill Sans"/>
                <a:cs typeface="Gill Sans"/>
              </a:rPr>
            </a:br>
            <a:r>
              <a:rPr lang="en-GB" b="1" dirty="0" smtClean="0">
                <a:solidFill>
                  <a:srgbClr val="000000"/>
                </a:solidFill>
                <a:latin typeface="Gill Sans"/>
                <a:cs typeface="Gill Sans"/>
              </a:rPr>
              <a:t>curriculum contain? </a:t>
            </a:r>
            <a:endParaRPr lang="en-US" dirty="0"/>
          </a:p>
        </p:txBody>
      </p:sp>
      <p:sp>
        <p:nvSpPr>
          <p:cNvPr id="3" name="Content Placeholder 2"/>
          <p:cNvSpPr>
            <a:spLocks noGrp="1"/>
          </p:cNvSpPr>
          <p:nvPr>
            <p:ph idx="1"/>
          </p:nvPr>
        </p:nvSpPr>
        <p:spPr>
          <a:xfrm>
            <a:off x="457200" y="1600200"/>
            <a:ext cx="3733800" cy="4343400"/>
          </a:xfrm>
        </p:spPr>
        <p:txBody>
          <a:bodyPr>
            <a:normAutofit fontScale="92500" lnSpcReduction="10000"/>
          </a:bodyPr>
          <a:lstStyle/>
          <a:p>
            <a:r>
              <a:rPr lang="en-US" sz="2400" dirty="0" smtClean="0"/>
              <a:t>Students must take 6 courses from the Hexagon: </a:t>
            </a:r>
          </a:p>
          <a:p>
            <a:pPr>
              <a:buNone/>
            </a:pPr>
            <a:endParaRPr lang="en-US" sz="1400" dirty="0" smtClean="0"/>
          </a:p>
          <a:p>
            <a:r>
              <a:rPr lang="en-US" sz="2400" dirty="0" smtClean="0"/>
              <a:t>Three at the Higher Level (240 teaching hours)</a:t>
            </a:r>
          </a:p>
          <a:p>
            <a:pPr>
              <a:buNone/>
            </a:pPr>
            <a:endParaRPr lang="en-US" sz="1400" dirty="0" smtClean="0"/>
          </a:p>
          <a:p>
            <a:r>
              <a:rPr lang="en-US" sz="2400" dirty="0" smtClean="0"/>
              <a:t>Three at the Standard Level (150 teaching hours)</a:t>
            </a:r>
          </a:p>
          <a:p>
            <a:pPr>
              <a:buNone/>
            </a:pPr>
            <a:endParaRPr lang="en-US" sz="1600" dirty="0" smtClean="0"/>
          </a:p>
          <a:p>
            <a:r>
              <a:rPr lang="en-US" sz="2400" dirty="0" smtClean="0"/>
              <a:t>Plus complete the Core </a:t>
            </a:r>
          </a:p>
          <a:p>
            <a:pPr>
              <a:buNone/>
            </a:pPr>
            <a:r>
              <a:rPr lang="en-US" sz="2400" dirty="0" smtClean="0"/>
              <a:t>     Creativity, Action, Service</a:t>
            </a:r>
          </a:p>
          <a:p>
            <a:pPr>
              <a:buNone/>
            </a:pPr>
            <a:r>
              <a:rPr lang="en-US" sz="2400" dirty="0" smtClean="0"/>
              <a:t>     Theory of Knowledge</a:t>
            </a:r>
          </a:p>
          <a:p>
            <a:pPr>
              <a:buNone/>
            </a:pPr>
            <a:r>
              <a:rPr lang="en-US" sz="2400" dirty="0" smtClean="0"/>
              <a:t>      Extended Essay</a:t>
            </a:r>
          </a:p>
          <a:p>
            <a:pPr>
              <a:buNone/>
            </a:pPr>
            <a:endParaRPr lang="en-US" sz="2400" dirty="0"/>
          </a:p>
        </p:txBody>
      </p:sp>
      <p:pic>
        <p:nvPicPr>
          <p:cNvPr id="43010" name="Picture 2" descr="English DP programme model"/>
          <p:cNvPicPr>
            <a:picLocks noChangeAspect="1" noChangeArrowheads="1"/>
          </p:cNvPicPr>
          <p:nvPr/>
        </p:nvPicPr>
        <p:blipFill>
          <a:blip r:embed="rId2" cstate="print"/>
          <a:srcRect/>
          <a:stretch>
            <a:fillRect/>
          </a:stretch>
        </p:blipFill>
        <p:spPr bwMode="auto">
          <a:xfrm>
            <a:off x="4191000" y="1524000"/>
            <a:ext cx="4648200" cy="4572000"/>
          </a:xfrm>
          <a:prstGeom prst="rect">
            <a:avLst/>
          </a:prstGeom>
          <a:noFill/>
        </p:spPr>
      </p:pic>
      <p:pic>
        <p:nvPicPr>
          <p:cNvPr id="32770"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838200" y="381000"/>
            <a:ext cx="1219200" cy="9144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rot="5400000">
            <a:off x="1314452" y="-971555"/>
            <a:ext cx="6515102" cy="8686806"/>
          </a:xfrm>
          <a:prstGeom prst="rect">
            <a:avLst/>
          </a:prstGeom>
          <a:noFill/>
          <a:ln w="9525">
            <a:noFill/>
            <a:miter lim="800000"/>
            <a:headEnd/>
            <a:tailEnd/>
          </a:ln>
        </p:spPr>
      </p:pic>
      <p:sp>
        <p:nvSpPr>
          <p:cNvPr id="5" name="TextBox 4"/>
          <p:cNvSpPr txBox="1"/>
          <p:nvPr/>
        </p:nvSpPr>
        <p:spPr>
          <a:xfrm>
            <a:off x="381000" y="1676400"/>
            <a:ext cx="1447800" cy="2308324"/>
          </a:xfrm>
          <a:prstGeom prst="rect">
            <a:avLst/>
          </a:prstGeom>
          <a:solidFill>
            <a:schemeClr val="bg2">
              <a:lumMod val="60000"/>
              <a:lumOff val="40000"/>
            </a:schemeClr>
          </a:solidFill>
          <a:ln>
            <a:solidFill>
              <a:srgbClr val="FFFF00"/>
            </a:solidFill>
          </a:ln>
        </p:spPr>
        <p:txBody>
          <a:bodyPr wrap="square" rtlCol="0">
            <a:spAutoFit/>
          </a:bodyPr>
          <a:lstStyle/>
          <a:p>
            <a:r>
              <a:rPr lang="en-US" dirty="0" smtClean="0">
                <a:solidFill>
                  <a:schemeClr val="bg1"/>
                </a:solidFill>
              </a:rPr>
              <a:t>Theory of Knowledge Class asks the Question:</a:t>
            </a:r>
          </a:p>
          <a:p>
            <a:r>
              <a:rPr lang="en-US" dirty="0" smtClean="0">
                <a:solidFill>
                  <a:schemeClr val="bg1"/>
                </a:solidFill>
              </a:rPr>
              <a:t>How do we know what we know?</a:t>
            </a:r>
            <a:endParaRPr lang="en-US" dirty="0">
              <a:solidFill>
                <a:schemeClr val="bg1"/>
              </a:solidFill>
            </a:endParaRPr>
          </a:p>
        </p:txBody>
      </p:sp>
      <p:cxnSp>
        <p:nvCxnSpPr>
          <p:cNvPr id="7" name="Straight Connector 6"/>
          <p:cNvCxnSpPr/>
          <p:nvPr/>
        </p:nvCxnSpPr>
        <p:spPr>
          <a:xfrm rot="16200000" flipH="1">
            <a:off x="2133600" y="1676400"/>
            <a:ext cx="1524000" cy="1219200"/>
          </a:xfrm>
          <a:prstGeom prst="line">
            <a:avLst/>
          </a:prstGeom>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6781800" y="1524000"/>
            <a:ext cx="2209800" cy="2308324"/>
          </a:xfrm>
          <a:prstGeom prst="rect">
            <a:avLst/>
          </a:prstGeom>
          <a:solidFill>
            <a:schemeClr val="bg2">
              <a:lumMod val="60000"/>
              <a:lumOff val="40000"/>
            </a:schemeClr>
          </a:solidFill>
          <a:ln>
            <a:solidFill>
              <a:srgbClr val="FFFF00"/>
            </a:solidFill>
          </a:ln>
        </p:spPr>
        <p:txBody>
          <a:bodyPr wrap="square" rtlCol="0">
            <a:spAutoFit/>
          </a:bodyPr>
          <a:lstStyle/>
          <a:p>
            <a:r>
              <a:rPr lang="en-US" b="1" i="1" dirty="0" smtClean="0">
                <a:solidFill>
                  <a:schemeClr val="bg1"/>
                </a:solidFill>
              </a:rPr>
              <a:t>Extended Essay</a:t>
            </a:r>
          </a:p>
          <a:p>
            <a:pPr>
              <a:buFont typeface="Wingdings" pitchFamily="2" charset="2"/>
              <a:buChar char="§"/>
            </a:pPr>
            <a:r>
              <a:rPr lang="en-US" b="1" dirty="0" smtClean="0">
                <a:solidFill>
                  <a:schemeClr val="bg1"/>
                </a:solidFill>
              </a:rPr>
              <a:t>Original independent research paper</a:t>
            </a:r>
          </a:p>
          <a:p>
            <a:pPr>
              <a:buFont typeface="Wingdings" pitchFamily="2" charset="2"/>
              <a:buChar char="§"/>
            </a:pPr>
            <a:r>
              <a:rPr lang="en-US" b="1" dirty="0" smtClean="0">
                <a:solidFill>
                  <a:schemeClr val="bg1"/>
                </a:solidFill>
              </a:rPr>
              <a:t>Topic of student’s choice</a:t>
            </a:r>
          </a:p>
          <a:p>
            <a:pPr>
              <a:buFont typeface="Wingdings" pitchFamily="2" charset="2"/>
              <a:buChar char="§"/>
            </a:pPr>
            <a:r>
              <a:rPr lang="en-US" b="1" dirty="0" smtClean="0">
                <a:solidFill>
                  <a:schemeClr val="bg1"/>
                </a:solidFill>
              </a:rPr>
              <a:t>4000 words</a:t>
            </a:r>
          </a:p>
          <a:p>
            <a:endParaRPr lang="en-US" dirty="0">
              <a:solidFill>
                <a:schemeClr val="bg1"/>
              </a:solidFill>
            </a:endParaRPr>
          </a:p>
        </p:txBody>
      </p:sp>
      <p:cxnSp>
        <p:nvCxnSpPr>
          <p:cNvPr id="10" name="Straight Connector 9"/>
          <p:cNvCxnSpPr/>
          <p:nvPr/>
        </p:nvCxnSpPr>
        <p:spPr>
          <a:xfrm rot="5400000">
            <a:off x="5486400" y="1752600"/>
            <a:ext cx="1524000" cy="1066800"/>
          </a:xfrm>
          <a:prstGeom prst="line">
            <a:avLst/>
          </a:prstGeom>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3352800" y="4953000"/>
            <a:ext cx="2819400" cy="1754326"/>
          </a:xfrm>
          <a:prstGeom prst="rect">
            <a:avLst/>
          </a:prstGeom>
          <a:solidFill>
            <a:schemeClr val="bg2">
              <a:lumMod val="60000"/>
              <a:lumOff val="40000"/>
            </a:schemeClr>
          </a:solidFill>
          <a:ln>
            <a:solidFill>
              <a:srgbClr val="FFFF00"/>
            </a:solidFill>
          </a:ln>
        </p:spPr>
        <p:txBody>
          <a:bodyPr wrap="square" rtlCol="0">
            <a:spAutoFit/>
          </a:bodyPr>
          <a:lstStyle/>
          <a:p>
            <a:r>
              <a:rPr lang="en-US" b="1" i="1" dirty="0" smtClean="0">
                <a:solidFill>
                  <a:schemeClr val="bg1"/>
                </a:solidFill>
              </a:rPr>
              <a:t>CAS</a:t>
            </a:r>
          </a:p>
          <a:p>
            <a:r>
              <a:rPr lang="en-US" b="1" dirty="0" smtClean="0">
                <a:solidFill>
                  <a:schemeClr val="bg1"/>
                </a:solidFill>
              </a:rPr>
              <a:t>A balanced selection of creative, action and service activities chosen by the student</a:t>
            </a:r>
          </a:p>
          <a:p>
            <a:r>
              <a:rPr lang="en-US" b="1" dirty="0" smtClean="0">
                <a:solidFill>
                  <a:schemeClr val="bg1"/>
                </a:solidFill>
              </a:rPr>
              <a:t>(approx 150 hrs)</a:t>
            </a:r>
            <a:endParaRPr lang="en-US" dirty="0">
              <a:solidFill>
                <a:schemeClr val="bg1"/>
              </a:solidFill>
            </a:endParaRPr>
          </a:p>
        </p:txBody>
      </p:sp>
      <p:cxnSp>
        <p:nvCxnSpPr>
          <p:cNvPr id="13" name="Straight Connector 12"/>
          <p:cNvCxnSpPr>
            <a:stCxn id="11" idx="0"/>
          </p:cNvCxnSpPr>
          <p:nvPr/>
        </p:nvCxnSpPr>
        <p:spPr>
          <a:xfrm rot="16200000" flipV="1">
            <a:off x="4439513" y="4630013"/>
            <a:ext cx="379274" cy="266700"/>
          </a:xfrm>
          <a:prstGeom prst="line">
            <a:avLst/>
          </a:prstGeom>
        </p:spPr>
        <p:style>
          <a:lnRef idx="1">
            <a:schemeClr val="accent1"/>
          </a:lnRef>
          <a:fillRef idx="0">
            <a:schemeClr val="accent1"/>
          </a:fillRef>
          <a:effectRef idx="0">
            <a:schemeClr val="accent1"/>
          </a:effectRef>
          <a:fontRef idx="minor">
            <a:schemeClr val="tx1"/>
          </a:fontRef>
        </p:style>
      </p:cxnSp>
      <p:pic>
        <p:nvPicPr>
          <p:cNvPr id="31746" name="Picture 2" descr="http://www.idealist.org/images/uploads/e2/e20e3b17-f8b8-4ade-b01b-a90d80788348-m.jpg"/>
          <p:cNvPicPr>
            <a:picLocks noChangeAspect="1" noChangeArrowheads="1"/>
          </p:cNvPicPr>
          <p:nvPr/>
        </p:nvPicPr>
        <p:blipFill>
          <a:blip r:embed="rId4" cstate="print"/>
          <a:srcRect/>
          <a:stretch>
            <a:fillRect/>
          </a:stretch>
        </p:blipFill>
        <p:spPr bwMode="auto">
          <a:xfrm>
            <a:off x="0" y="6096000"/>
            <a:ext cx="1219200" cy="762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English DP programme model"/>
          <p:cNvPicPr>
            <a:picLocks noGrp="1" noChangeAspect="1" noChangeArrowheads="1"/>
          </p:cNvPicPr>
          <p:nvPr>
            <p:ph idx="1"/>
          </p:nvPr>
        </p:nvPicPr>
        <p:blipFill>
          <a:blip r:embed="rId2" cstate="print"/>
          <a:srcRect/>
          <a:stretch>
            <a:fillRect/>
          </a:stretch>
        </p:blipFill>
        <p:spPr bwMode="auto">
          <a:xfrm>
            <a:off x="1447800" y="1066800"/>
            <a:ext cx="6629400" cy="5257800"/>
          </a:xfrm>
          <a:prstGeom prst="rect">
            <a:avLst/>
          </a:prstGeom>
          <a:noFill/>
        </p:spPr>
      </p:pic>
      <p:sp>
        <p:nvSpPr>
          <p:cNvPr id="5" name="TextBox 4"/>
          <p:cNvSpPr txBox="1"/>
          <p:nvPr/>
        </p:nvSpPr>
        <p:spPr>
          <a:xfrm>
            <a:off x="2743200" y="609601"/>
            <a:ext cx="3650551" cy="646331"/>
          </a:xfrm>
          <a:prstGeom prst="rect">
            <a:avLst/>
          </a:prstGeom>
          <a:solidFill>
            <a:schemeClr val="bg1"/>
          </a:solidFill>
        </p:spPr>
        <p:txBody>
          <a:bodyPr wrap="square" rtlCol="0">
            <a:spAutoFit/>
          </a:bodyPr>
          <a:lstStyle/>
          <a:p>
            <a:pPr algn="ctr">
              <a:buFont typeface="Wingdings" pitchFamily="2" charset="2"/>
              <a:buChar char="q"/>
            </a:pPr>
            <a:r>
              <a:rPr lang="en-US" dirty="0" smtClean="0"/>
              <a:t>English World Literature Higher Level</a:t>
            </a:r>
            <a:endParaRPr lang="en-US" dirty="0"/>
          </a:p>
        </p:txBody>
      </p:sp>
      <p:sp>
        <p:nvSpPr>
          <p:cNvPr id="6" name="TextBox 5"/>
          <p:cNvSpPr txBox="1"/>
          <p:nvPr/>
        </p:nvSpPr>
        <p:spPr>
          <a:xfrm>
            <a:off x="6629400" y="2971800"/>
            <a:ext cx="2514600" cy="646331"/>
          </a:xfrm>
          <a:prstGeom prst="rect">
            <a:avLst/>
          </a:prstGeom>
          <a:solidFill>
            <a:schemeClr val="bg1"/>
          </a:solidFill>
        </p:spPr>
        <p:txBody>
          <a:bodyPr wrap="square" rtlCol="0">
            <a:spAutoFit/>
          </a:bodyPr>
          <a:lstStyle/>
          <a:p>
            <a:pPr>
              <a:buFont typeface="Wingdings" pitchFamily="2" charset="2"/>
              <a:buChar char="q"/>
            </a:pPr>
            <a:r>
              <a:rPr lang="en-US" dirty="0" smtClean="0"/>
              <a:t>History of the America’s Higher Level</a:t>
            </a:r>
            <a:endParaRPr lang="en-US" dirty="0"/>
          </a:p>
        </p:txBody>
      </p:sp>
      <p:sp>
        <p:nvSpPr>
          <p:cNvPr id="9" name="TextBox 8"/>
          <p:cNvSpPr txBox="1"/>
          <p:nvPr/>
        </p:nvSpPr>
        <p:spPr>
          <a:xfrm>
            <a:off x="0" y="4953000"/>
            <a:ext cx="3352800" cy="1200329"/>
          </a:xfrm>
          <a:prstGeom prst="rect">
            <a:avLst/>
          </a:prstGeom>
          <a:solidFill>
            <a:schemeClr val="bg1"/>
          </a:solidFill>
        </p:spPr>
        <p:txBody>
          <a:bodyPr wrap="square" rtlCol="0">
            <a:spAutoFit/>
          </a:bodyPr>
          <a:lstStyle/>
          <a:p>
            <a:pPr>
              <a:buFont typeface="Wingdings" pitchFamily="2" charset="2"/>
              <a:buChar char="q"/>
            </a:pPr>
            <a:r>
              <a:rPr lang="en-US" dirty="0" smtClean="0"/>
              <a:t>Biology HL</a:t>
            </a:r>
          </a:p>
          <a:p>
            <a:pPr>
              <a:buFont typeface="Wingdings" pitchFamily="2" charset="2"/>
              <a:buChar char="q"/>
            </a:pPr>
            <a:r>
              <a:rPr lang="en-US" dirty="0" smtClean="0"/>
              <a:t>Chemistry SL</a:t>
            </a:r>
          </a:p>
          <a:p>
            <a:pPr>
              <a:buFont typeface="Wingdings" pitchFamily="2" charset="2"/>
              <a:buChar char="q"/>
            </a:pPr>
            <a:r>
              <a:rPr lang="en-US" i="1" dirty="0" smtClean="0"/>
              <a:t> Environmental Systems </a:t>
            </a:r>
            <a:r>
              <a:rPr lang="en-US" dirty="0" smtClean="0"/>
              <a:t>and Societies SL</a:t>
            </a:r>
            <a:endParaRPr lang="en-US" dirty="0"/>
          </a:p>
        </p:txBody>
      </p:sp>
      <p:sp>
        <p:nvSpPr>
          <p:cNvPr id="10" name="TextBox 9"/>
          <p:cNvSpPr txBox="1"/>
          <p:nvPr/>
        </p:nvSpPr>
        <p:spPr>
          <a:xfrm>
            <a:off x="6553200" y="5105400"/>
            <a:ext cx="2133600" cy="923330"/>
          </a:xfrm>
          <a:prstGeom prst="rect">
            <a:avLst/>
          </a:prstGeom>
          <a:solidFill>
            <a:schemeClr val="bg1"/>
          </a:solidFill>
        </p:spPr>
        <p:txBody>
          <a:bodyPr wrap="square" rtlCol="0">
            <a:spAutoFit/>
          </a:bodyPr>
          <a:lstStyle/>
          <a:p>
            <a:pPr>
              <a:buFont typeface="Wingdings" pitchFamily="2" charset="2"/>
              <a:buChar char="q"/>
            </a:pPr>
            <a:r>
              <a:rPr lang="en-US" dirty="0" smtClean="0"/>
              <a:t>Mathematics SL</a:t>
            </a:r>
          </a:p>
          <a:p>
            <a:pPr>
              <a:buFont typeface="Wingdings" pitchFamily="2" charset="2"/>
              <a:buChar char="q"/>
            </a:pPr>
            <a:r>
              <a:rPr lang="en-US" dirty="0" smtClean="0"/>
              <a:t> Mathematical Studies SL</a:t>
            </a:r>
            <a:endParaRPr lang="en-US" dirty="0"/>
          </a:p>
        </p:txBody>
      </p:sp>
      <p:sp>
        <p:nvSpPr>
          <p:cNvPr id="11" name="TextBox 10"/>
          <p:cNvSpPr txBox="1"/>
          <p:nvPr/>
        </p:nvSpPr>
        <p:spPr>
          <a:xfrm>
            <a:off x="3733800" y="6019800"/>
            <a:ext cx="2362200" cy="646331"/>
          </a:xfrm>
          <a:prstGeom prst="rect">
            <a:avLst/>
          </a:prstGeom>
          <a:solidFill>
            <a:schemeClr val="bg1"/>
          </a:solidFill>
        </p:spPr>
        <p:txBody>
          <a:bodyPr wrap="square" rtlCol="0">
            <a:spAutoFit/>
          </a:bodyPr>
          <a:lstStyle/>
          <a:p>
            <a:pPr algn="ctr">
              <a:buFont typeface="Wingdings" pitchFamily="2" charset="2"/>
              <a:buChar char="q"/>
            </a:pPr>
            <a:r>
              <a:rPr lang="en-US" dirty="0" smtClean="0"/>
              <a:t>Visual Arts SL</a:t>
            </a:r>
          </a:p>
          <a:p>
            <a:pPr algn="ctr">
              <a:buFont typeface="Wingdings" pitchFamily="2" charset="2"/>
              <a:buChar char="q"/>
            </a:pPr>
            <a:r>
              <a:rPr lang="en-US" dirty="0" smtClean="0"/>
              <a:t> Film SL</a:t>
            </a:r>
            <a:endParaRPr lang="en-US" dirty="0"/>
          </a:p>
        </p:txBody>
      </p:sp>
      <p:sp>
        <p:nvSpPr>
          <p:cNvPr id="12" name="TextBox 11"/>
          <p:cNvSpPr txBox="1"/>
          <p:nvPr/>
        </p:nvSpPr>
        <p:spPr>
          <a:xfrm>
            <a:off x="0" y="0"/>
            <a:ext cx="9144000" cy="523220"/>
          </a:xfrm>
          <a:prstGeom prst="rect">
            <a:avLst/>
          </a:prstGeom>
          <a:solidFill>
            <a:schemeClr val="tx2">
              <a:lumMod val="60000"/>
              <a:lumOff val="40000"/>
            </a:schemeClr>
          </a:solidFill>
        </p:spPr>
        <p:txBody>
          <a:bodyPr wrap="square" rtlCol="0">
            <a:spAutoFit/>
          </a:bodyPr>
          <a:lstStyle/>
          <a:p>
            <a:pPr algn="ctr"/>
            <a:r>
              <a:rPr lang="en-US" sz="2800" dirty="0" smtClean="0"/>
              <a:t>IB Courses Offered at </a:t>
            </a:r>
            <a:r>
              <a:rPr lang="en-US" sz="2800" dirty="0" err="1" smtClean="0"/>
              <a:t>Hellgate</a:t>
            </a:r>
            <a:r>
              <a:rPr lang="en-US" sz="2800" dirty="0" smtClean="0"/>
              <a:t> High School</a:t>
            </a:r>
            <a:endParaRPr lang="en-US" sz="2800" dirty="0"/>
          </a:p>
        </p:txBody>
      </p:sp>
      <p:sp>
        <p:nvSpPr>
          <p:cNvPr id="13" name="TextBox 12"/>
          <p:cNvSpPr txBox="1"/>
          <p:nvPr/>
        </p:nvSpPr>
        <p:spPr>
          <a:xfrm>
            <a:off x="0" y="2667000"/>
            <a:ext cx="2895600" cy="1200329"/>
          </a:xfrm>
          <a:prstGeom prst="rect">
            <a:avLst/>
          </a:prstGeom>
          <a:solidFill>
            <a:schemeClr val="bg1"/>
          </a:solidFill>
        </p:spPr>
        <p:txBody>
          <a:bodyPr wrap="square" rtlCol="0">
            <a:spAutoFit/>
          </a:bodyPr>
          <a:lstStyle/>
          <a:p>
            <a:pPr>
              <a:buFont typeface="Wingdings" pitchFamily="2" charset="2"/>
              <a:buChar char="q"/>
            </a:pPr>
            <a:r>
              <a:rPr lang="en-US" dirty="0" smtClean="0"/>
              <a:t>Spanish HL/SL</a:t>
            </a:r>
          </a:p>
          <a:p>
            <a:pPr>
              <a:buFont typeface="Wingdings" pitchFamily="2" charset="2"/>
              <a:buChar char="q"/>
            </a:pPr>
            <a:r>
              <a:rPr lang="en-US" dirty="0" smtClean="0"/>
              <a:t> French SL</a:t>
            </a:r>
          </a:p>
          <a:p>
            <a:pPr>
              <a:buFont typeface="Wingdings" pitchFamily="2" charset="2"/>
              <a:buChar char="q"/>
            </a:pPr>
            <a:r>
              <a:rPr lang="en-US" dirty="0" smtClean="0"/>
              <a:t> Latin SL </a:t>
            </a:r>
          </a:p>
          <a:p>
            <a:pPr>
              <a:buFont typeface="Wingdings" pitchFamily="2" charset="2"/>
              <a:buChar char="q"/>
            </a:pPr>
            <a:r>
              <a:rPr lang="en-US" dirty="0" smtClean="0"/>
              <a:t> </a:t>
            </a:r>
            <a:r>
              <a:rPr lang="en-US" dirty="0" err="1" smtClean="0"/>
              <a:t>Ab</a:t>
            </a:r>
            <a:r>
              <a:rPr lang="en-US" dirty="0" smtClean="0"/>
              <a:t> initio Spanish SL</a:t>
            </a:r>
            <a:endParaRPr lang="en-US" dirty="0"/>
          </a:p>
        </p:txBody>
      </p:sp>
      <p:pic>
        <p:nvPicPr>
          <p:cNvPr id="14338" name="Picture 2" descr="http://www.idealist.org/images/uploads/e2/e20e3b17-f8b8-4ade-b01b-a90d80788348-m.jpg"/>
          <p:cNvPicPr>
            <a:picLocks noChangeAspect="1" noChangeArrowheads="1"/>
          </p:cNvPicPr>
          <p:nvPr/>
        </p:nvPicPr>
        <p:blipFill>
          <a:blip r:embed="rId3" cstate="print"/>
          <a:srcRect/>
          <a:stretch>
            <a:fillRect/>
          </a:stretch>
        </p:blipFill>
        <p:spPr bwMode="auto">
          <a:xfrm>
            <a:off x="0" y="6172200"/>
            <a:ext cx="1066800" cy="68580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1473</TotalTime>
  <Words>1325</Words>
  <Application>Microsoft Office PowerPoint</Application>
  <PresentationFormat>On-screen Show (4:3)</PresentationFormat>
  <Paragraphs>227</Paragraphs>
  <Slides>22</Slides>
  <Notes>5</Notes>
  <HiddenSlides>0</HiddenSlides>
  <MMClips>0</MMClips>
  <ScaleCrop>false</ScaleCrop>
  <HeadingPairs>
    <vt:vector size="4" baseType="variant">
      <vt:variant>
        <vt:lpstr>Theme</vt:lpstr>
      </vt:variant>
      <vt:variant>
        <vt:i4>2</vt:i4>
      </vt:variant>
      <vt:variant>
        <vt:lpstr>Slide Titles</vt:lpstr>
      </vt:variant>
      <vt:variant>
        <vt:i4>22</vt:i4>
      </vt:variant>
    </vt:vector>
  </HeadingPairs>
  <TitlesOfParts>
    <vt:vector size="24" baseType="lpstr">
      <vt:lpstr>Office Theme</vt:lpstr>
      <vt:lpstr>1_Office Theme</vt:lpstr>
      <vt:lpstr>  IB Educational Philosophy IBO is motivated by a mission to create a better world through education.  </vt:lpstr>
      <vt:lpstr>Introduction to the International Baccalaureate</vt:lpstr>
      <vt:lpstr>The New Century: Educating  Students for the 21st Century</vt:lpstr>
      <vt:lpstr>The IB Diploma Program Prepares Students for the the 21st century </vt:lpstr>
      <vt:lpstr>What Makes the IB Diploma  Program Unique?</vt:lpstr>
      <vt:lpstr>What is the Learner Profile?</vt:lpstr>
      <vt:lpstr>What does the DP  curriculum contain? </vt:lpstr>
      <vt:lpstr>Slide 8</vt:lpstr>
      <vt:lpstr>Slide 9</vt:lpstr>
      <vt:lpstr>How are students assessed?  Students are assessed both internally and externally in ways that measure individual performance against stated objectives for each subject. </vt:lpstr>
      <vt:lpstr>Slide 11</vt:lpstr>
      <vt:lpstr>Assessment: External examinations are taken in May upon completion of the course studied</vt:lpstr>
      <vt:lpstr> Skills IB Students Demonstrate  on Assessments</vt:lpstr>
      <vt:lpstr>Who is an IB candidate?</vt:lpstr>
      <vt:lpstr>Benefits of an IB Diploma  </vt:lpstr>
      <vt:lpstr>Selective College Admission rates</vt:lpstr>
      <vt:lpstr>IB &amp; University Recognition</vt:lpstr>
      <vt:lpstr>What some universities are saying about IB</vt:lpstr>
      <vt:lpstr>Potential Course of Study for Hellgate Student with a Science Focus</vt:lpstr>
      <vt:lpstr>Potential Course of Study for Hellgate Student with a Humanities Focus</vt:lpstr>
      <vt:lpstr>Potential Course of Study, Continued</vt:lpstr>
      <vt:lpstr>Questions?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kmritchlin</dc:creator>
  <cp:lastModifiedBy>salindburg</cp:lastModifiedBy>
  <cp:revision>124</cp:revision>
  <dcterms:created xsi:type="dcterms:W3CDTF">2011-12-13T15:21:58Z</dcterms:created>
  <dcterms:modified xsi:type="dcterms:W3CDTF">2012-02-08T20:09:15Z</dcterms:modified>
</cp:coreProperties>
</file>